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39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160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10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987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49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45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730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01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768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43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1A17C-3B24-470A-B71B-6048EB26EB9C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28F70-2A11-4863-8614-5104253ABC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17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0539B8-E0E9-4081-B9D7-051BD7B99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00389"/>
            <a:ext cx="7886700" cy="53233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dirty="0"/>
              <a:t> Universidade Católica Dom Bosco </a:t>
            </a:r>
          </a:p>
          <a:p>
            <a:pPr marL="0" indent="0" algn="ctr">
              <a:buNone/>
            </a:pPr>
            <a:r>
              <a:rPr lang="pt-BR" dirty="0"/>
              <a:t>Curso de Enfermagem </a:t>
            </a:r>
          </a:p>
          <a:p>
            <a:pPr marL="0" indent="0" algn="ctr">
              <a:buNone/>
            </a:pPr>
            <a:r>
              <a:rPr lang="pt-BR" b="1" dirty="0"/>
              <a:t>DISCIPLINA DE SUPORTE AVANÇADO DE VIDA </a:t>
            </a:r>
          </a:p>
          <a:p>
            <a:pPr marL="0" indent="0" algn="ctr">
              <a:buNone/>
            </a:pPr>
            <a:r>
              <a:rPr lang="pt-BR" b="1" dirty="0"/>
              <a:t>8º Sem 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sz="4000" b="1" dirty="0"/>
              <a:t>AULA 1 </a:t>
            </a:r>
          </a:p>
          <a:p>
            <a:pPr marL="0" indent="0" algn="ctr">
              <a:buNone/>
            </a:pPr>
            <a:r>
              <a:rPr lang="pt-BR" sz="4000" b="1" dirty="0"/>
              <a:t>Urgência e emergência: Conceitos iniciais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Prof.a. Ma. Lizandra A. Félix Barros</a:t>
            </a:r>
          </a:p>
        </p:txBody>
      </p:sp>
    </p:spTree>
    <p:extLst>
      <p:ext uri="{BB962C8B-B14F-4D97-AF65-F5344CB8AC3E}">
        <p14:creationId xmlns:p14="http://schemas.microsoft.com/office/powerpoint/2010/main" val="2062742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FEBAB-FC6B-4C05-A135-8E5C8450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F6398A-C38B-473D-8642-D93AA9FA8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0EFE72-5D25-482E-B551-51FDAC37B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6" y="805206"/>
            <a:ext cx="5519737" cy="497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4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CCDA57-3D18-43A0-9BD2-7E3B84E0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URGÊNCIA MÉDICA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1CC3C5-EEC4-4D72-B983-D73DDD2A1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dirty="0"/>
              <a:t>Quadro grave, clínico ou cirúrgico ou misto, de </a:t>
            </a:r>
            <a:r>
              <a:rPr lang="pt-BR" sz="3200" b="1" dirty="0"/>
              <a:t>aparecimento ou agravamento rápido</a:t>
            </a:r>
            <a:r>
              <a:rPr lang="pt-BR" sz="3200" dirty="0"/>
              <a:t>, mas não necessariamente imprevisto e súbito, podendo causar </a:t>
            </a:r>
            <a:r>
              <a:rPr lang="pt-BR" sz="3200" b="1" dirty="0"/>
              <a:t>risco de morte ou grande sofrimento p</a:t>
            </a:r>
            <a:r>
              <a:rPr lang="pt-BR" sz="3200" dirty="0"/>
              <a:t>ara o paciente, necessitando de </a:t>
            </a:r>
            <a:r>
              <a:rPr lang="pt-BR" sz="3200" b="1" dirty="0"/>
              <a:t>tratamento </a:t>
            </a:r>
            <a:r>
              <a:rPr lang="pt-BR" sz="3200" b="1" dirty="0">
                <a:solidFill>
                  <a:srgbClr val="FF0000"/>
                </a:solidFill>
              </a:rPr>
              <a:t>em curto prazo</a:t>
            </a:r>
            <a:r>
              <a:rPr lang="pt-BR" sz="3200" dirty="0"/>
              <a:t>, a fim de evitar mal irreversível ou morte.</a:t>
            </a:r>
          </a:p>
        </p:txBody>
      </p:sp>
    </p:spTree>
    <p:extLst>
      <p:ext uri="{BB962C8B-B14F-4D97-AF65-F5344CB8AC3E}">
        <p14:creationId xmlns:p14="http://schemas.microsoft.com/office/powerpoint/2010/main" val="2768303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00A9C6C-B6BC-4B52-B5ED-FABA48990F19}"/>
              </a:ext>
            </a:extLst>
          </p:cNvPr>
          <p:cNvSpPr/>
          <p:nvPr/>
        </p:nvSpPr>
        <p:spPr>
          <a:xfrm>
            <a:off x="706581" y="540327"/>
            <a:ext cx="800792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EMERGÊNCIA</a:t>
            </a:r>
          </a:p>
          <a:p>
            <a:pPr algn="ctr"/>
            <a:endParaRPr lang="pt-BR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</a:rPr>
              <a:t>Quadro grave, clínico ou cirúrgico ou misto, de 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aparecimento ou agravamento súbito e imprevisto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</a:rPr>
              <a:t>, causando 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risco de morte ou grande sofrimento 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</a:rPr>
              <a:t>ao paciente e necessitando de </a:t>
            </a:r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solução imediata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</a:rPr>
              <a:t>, a fim de evitar mal irreversível ou morte.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059659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5021A4-ADE2-47AB-9756-966DDEBF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675697"/>
            <a:ext cx="8312727" cy="5641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>
                <a:solidFill>
                  <a:srgbClr val="FF0000"/>
                </a:solidFill>
              </a:rPr>
              <a:t>EMERGÊNCIA≠ URGÊNCIA</a:t>
            </a:r>
          </a:p>
          <a:p>
            <a:pPr marL="0" indent="0" algn="ctr">
              <a:buNone/>
            </a:pPr>
            <a:endParaRPr lang="pt-BR" sz="3600" dirty="0"/>
          </a:p>
          <a:p>
            <a:r>
              <a:rPr lang="pt-BR" sz="3200" b="1" dirty="0"/>
              <a:t>1]na primeira o  aparecimento é súbito e imprevisto, na  segunda não;</a:t>
            </a:r>
          </a:p>
          <a:p>
            <a:endParaRPr lang="pt-BR" sz="3200" dirty="0"/>
          </a:p>
          <a:p>
            <a:r>
              <a:rPr lang="pt-BR" sz="3200" b="1" dirty="0"/>
              <a:t>2]a primeira exige solução imediata; a segunda, em curto prazo, havendo apenas premência ou insistência de solução. Ambas têm em comum a periculosidade.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10332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65173-4F7E-49C4-A375-BFB0DE232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7F03DE-C69B-4962-89B7-9A3547A34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ADD61F-13F1-4FC0-84AE-2DFC818E6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16" y="876877"/>
            <a:ext cx="7814306" cy="448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9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A77405-4DE8-4725-B819-6218514CB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23" y="564861"/>
            <a:ext cx="8279822" cy="576666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dirty="0"/>
              <a:t>“Os estabelecimentos de Prontos Socorros Públicos e Privados deverão ser estruturados para prestar atendimento a situações de urgência-emergência, devendo </a:t>
            </a:r>
            <a:r>
              <a:rPr lang="pt-BR" sz="3600" b="1" dirty="0"/>
              <a:t>garantir todas as manobras de sustentação da vida e com condições de dar continuidade à assistência no local ou em outro nível de atendimento referenciado.</a:t>
            </a:r>
            <a:r>
              <a:rPr lang="pt-BR" sz="3600" dirty="0"/>
              <a:t>"</a:t>
            </a:r>
          </a:p>
          <a:p>
            <a:pPr marL="0" indent="0" algn="ctr">
              <a:buNone/>
            </a:pPr>
            <a:endParaRPr lang="pt-BR" sz="3600" dirty="0"/>
          </a:p>
          <a:p>
            <a:pPr marL="0" indent="0" algn="ctr">
              <a:buNone/>
            </a:pPr>
            <a:r>
              <a:rPr lang="pt-BR" sz="3600" dirty="0"/>
              <a:t>Resolução CFM 1451/95</a:t>
            </a:r>
          </a:p>
        </p:txBody>
      </p:sp>
    </p:spTree>
    <p:extLst>
      <p:ext uri="{BB962C8B-B14F-4D97-AF65-F5344CB8AC3E}">
        <p14:creationId xmlns:p14="http://schemas.microsoft.com/office/powerpoint/2010/main" val="99117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6EEA21-D32C-4ACE-B99C-411AF9CE9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40" y="564860"/>
            <a:ext cx="8085859" cy="572510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b="1" dirty="0"/>
              <a:t>ABORDAGEM INICIAL DO PACIENTE GRAVE</a:t>
            </a:r>
          </a:p>
          <a:p>
            <a:pPr marL="0" indent="0" algn="ctr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• Todo paciente potencialmente emergencial deve ser avaliado imediatamente dentro da sala de emergência.</a:t>
            </a:r>
          </a:p>
          <a:p>
            <a:pPr marL="0" indent="0">
              <a:buNone/>
            </a:pPr>
            <a:r>
              <a:rPr lang="pt-BR" dirty="0"/>
              <a:t>• Uma vez descartada situação de emergência ou urgência, tais pacientes devem ser removidos dessa sala o quanto antes.</a:t>
            </a:r>
          </a:p>
          <a:p>
            <a:pPr marL="0" indent="0">
              <a:buNone/>
            </a:pPr>
            <a:r>
              <a:rPr lang="pt-BR" dirty="0"/>
              <a:t>• O atendimento inicial de uma situação de risco deve iniciar sempre pelas recomendações do suporte avançado de vida. (ACLS, AHA, ATLS)</a:t>
            </a:r>
          </a:p>
          <a:p>
            <a:pPr marL="0" indent="0">
              <a:buNone/>
            </a:pPr>
            <a:r>
              <a:rPr lang="pt-BR" dirty="0"/>
              <a:t>• Pedir ajuda é fundamental! No ambulatório ou clínicas, chamar pelo carrinho de parada. No pronto-socorro, levar o paciente para sala de emergência (unidade vermelha)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365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C07283-7FA3-418E-BFCB-16D09FA17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23" y="467879"/>
            <a:ext cx="8113568" cy="57112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200" b="1" dirty="0"/>
              <a:t>CLASSIFICAÇÃO DE RISCO</a:t>
            </a:r>
          </a:p>
          <a:p>
            <a:pPr marL="0" indent="0" algn="ctr">
              <a:buNone/>
            </a:pPr>
            <a:endParaRPr lang="pt-BR" sz="3200" dirty="0"/>
          </a:p>
          <a:p>
            <a:r>
              <a:rPr lang="pt-BR" sz="3200" dirty="0"/>
              <a:t>“É a identificação dos pacientes que necessitam de intervenção médica e de cuidados de enfermagem, de acordo com o potencial de risco, agravos à saúde ou grau de sofrimento, usando um processo de escuta qualificada e </a:t>
            </a:r>
            <a:r>
              <a:rPr lang="pt-BR" sz="3200" b="1" dirty="0"/>
              <a:t>tomada de decisão baseada em protocolo</a:t>
            </a:r>
            <a:r>
              <a:rPr lang="pt-BR" sz="3200" dirty="0"/>
              <a:t> </a:t>
            </a:r>
            <a:r>
              <a:rPr lang="pt-BR" sz="3200" b="1" dirty="0"/>
              <a:t>e aliada à capacidade de julgamento crítico e experiência </a:t>
            </a:r>
            <a:r>
              <a:rPr lang="pt-BR" sz="3200" dirty="0"/>
              <a:t>do enfermeiro”. </a:t>
            </a:r>
          </a:p>
          <a:p>
            <a:endParaRPr lang="pt-BR" sz="3200" dirty="0"/>
          </a:p>
          <a:p>
            <a:pPr marL="0" indent="0" algn="r">
              <a:buNone/>
            </a:pPr>
            <a:r>
              <a:rPr lang="pt-BR" dirty="0"/>
              <a:t>(Política Municipal de Humanização –São Luiz/MA)</a:t>
            </a:r>
          </a:p>
        </p:txBody>
      </p:sp>
    </p:spTree>
    <p:extLst>
      <p:ext uri="{BB962C8B-B14F-4D97-AF65-F5344CB8AC3E}">
        <p14:creationId xmlns:p14="http://schemas.microsoft.com/office/powerpoint/2010/main" val="329041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38C815-960F-4451-BB75-000D724FD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7121"/>
            <a:ext cx="8229599" cy="60437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/>
              <a:t>Organização</a:t>
            </a:r>
          </a:p>
          <a:p>
            <a:pPr marL="0" indent="0" algn="ctr">
              <a:buNone/>
            </a:pPr>
            <a:endParaRPr lang="pt-BR" sz="2000" b="1" dirty="0"/>
          </a:p>
          <a:p>
            <a:pPr marL="0" indent="0">
              <a:buNone/>
            </a:pPr>
            <a:r>
              <a:rPr lang="pt-BR" sz="3200" b="1" dirty="0"/>
              <a:t>A - </a:t>
            </a:r>
            <a:r>
              <a:rPr lang="pt-BR" sz="3200" dirty="0"/>
              <a:t>Usuário procura o serviço de urgência. </a:t>
            </a:r>
          </a:p>
          <a:p>
            <a:pPr marL="0" indent="0">
              <a:buNone/>
            </a:pPr>
            <a:r>
              <a:rPr lang="pt-BR" sz="3200" b="1" dirty="0"/>
              <a:t>B - </a:t>
            </a:r>
            <a:r>
              <a:rPr lang="pt-BR" sz="3200" dirty="0"/>
              <a:t>É acolhido pelos funcionários da portaria/recepção ou estagiários e encaminhado para confecção da ficha de atendimento. </a:t>
            </a:r>
          </a:p>
          <a:p>
            <a:pPr marL="0" indent="0">
              <a:buNone/>
            </a:pPr>
            <a:r>
              <a:rPr lang="pt-BR" sz="3200" b="1" dirty="0"/>
              <a:t>C - </a:t>
            </a:r>
            <a:r>
              <a:rPr lang="pt-BR" sz="3200" dirty="0"/>
              <a:t>Logo após é encaminhado ao setor de Classificação de Risco, onde é acolhido pelo auxiliar de enfermagem e enfermeiro que, utilizando informações da escuta qualificada e da tomada de dados vitais, se baseia no protocolo e classifica o usuário.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564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985366-0AE7-4DA9-A477-65AEBDAA8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290945"/>
            <a:ext cx="8362949" cy="627610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b="1" dirty="0">
                <a:solidFill>
                  <a:srgbClr val="FF0000"/>
                </a:solidFill>
              </a:rPr>
              <a:t>Critérios utilizados para classificação</a:t>
            </a:r>
          </a:p>
          <a:p>
            <a:pPr marL="0" indent="0">
              <a:buNone/>
            </a:pPr>
            <a:r>
              <a:rPr lang="pt-BR" sz="3200" dirty="0"/>
              <a:t>1 -Apresentação usual da doença; </a:t>
            </a:r>
          </a:p>
          <a:p>
            <a:pPr marL="0" indent="0">
              <a:buNone/>
            </a:pPr>
            <a:r>
              <a:rPr lang="pt-BR" sz="3200" dirty="0"/>
              <a:t>2 -Sinais de alerta (choque, palidez cutânea, febre alta, desmaio ou perda da consciência, desorientação, tipo de dor, etc.); </a:t>
            </a:r>
          </a:p>
          <a:p>
            <a:pPr marL="0" indent="0">
              <a:buNone/>
            </a:pPr>
            <a:r>
              <a:rPr lang="pt-BR" sz="3200" dirty="0"/>
              <a:t>3 -Situação –queixa principal; </a:t>
            </a:r>
          </a:p>
          <a:p>
            <a:pPr marL="0" indent="0">
              <a:buNone/>
            </a:pPr>
            <a:r>
              <a:rPr lang="pt-BR" sz="3200" dirty="0"/>
              <a:t>4 -Pontos importantes na avaliação inicial: sinais vitais –Sat. de O2 –escala de dor -escala de Glasgow –doenças preexistentes –idade –dificuldade de comunicação (droga, álcool, retardo mental, etc.); </a:t>
            </a:r>
          </a:p>
          <a:p>
            <a:pPr marL="0" indent="0">
              <a:buNone/>
            </a:pPr>
            <a:r>
              <a:rPr lang="pt-BR" sz="3200" dirty="0"/>
              <a:t>5 -Reavaliar constantemente, pois poderá mudar a classificação</a:t>
            </a:r>
          </a:p>
        </p:txBody>
      </p:sp>
    </p:spTree>
    <p:extLst>
      <p:ext uri="{BB962C8B-B14F-4D97-AF65-F5344CB8AC3E}">
        <p14:creationId xmlns:p14="http://schemas.microsoft.com/office/powerpoint/2010/main" val="194835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0BF121-D886-4515-9BBE-61FDB380B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57043"/>
            <a:ext cx="8030442" cy="61684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500" b="1" dirty="0"/>
              <a:t>Avaliação do paciente (dados coletados em ficha de atendimento) </a:t>
            </a:r>
            <a:endParaRPr lang="pt-BR" sz="3500" dirty="0"/>
          </a:p>
          <a:p>
            <a:pPr marL="0" indent="0">
              <a:buNone/>
            </a:pPr>
            <a:r>
              <a:rPr lang="pt-BR" sz="3200" dirty="0"/>
              <a:t>• Queixa principal </a:t>
            </a:r>
          </a:p>
          <a:p>
            <a:pPr marL="0" indent="0">
              <a:buNone/>
            </a:pPr>
            <a:r>
              <a:rPr lang="pt-BR" sz="3200" dirty="0"/>
              <a:t>• Início –evolução –tempo de doença</a:t>
            </a:r>
          </a:p>
          <a:p>
            <a:pPr marL="0" indent="0">
              <a:buNone/>
            </a:pPr>
            <a:r>
              <a:rPr lang="pt-BR" sz="3200" dirty="0"/>
              <a:t>• Estado físico do paciente </a:t>
            </a:r>
          </a:p>
          <a:p>
            <a:pPr marL="0" indent="0">
              <a:buNone/>
            </a:pPr>
            <a:r>
              <a:rPr lang="pt-BR" sz="3200" dirty="0"/>
              <a:t>• Escala de dor e de Glasgow </a:t>
            </a:r>
          </a:p>
          <a:p>
            <a:pPr marL="0" indent="0">
              <a:buNone/>
            </a:pPr>
            <a:r>
              <a:rPr lang="pt-BR" sz="3200" dirty="0"/>
              <a:t>• Classificação de gravidade </a:t>
            </a:r>
          </a:p>
          <a:p>
            <a:pPr marL="0" indent="0">
              <a:buNone/>
            </a:pPr>
            <a:r>
              <a:rPr lang="pt-BR" sz="3200" dirty="0"/>
              <a:t>• Medicações em uso, doenças preexistentes, alergias e vícios </a:t>
            </a:r>
          </a:p>
          <a:p>
            <a:pPr marL="0" indent="0">
              <a:buNone/>
            </a:pPr>
            <a:r>
              <a:rPr lang="pt-BR" sz="3200" dirty="0"/>
              <a:t>• Dados vitais: Sinais vitais e saturação de O2.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1026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1E7EC-C94E-44E4-B3CC-67B55A59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4" y="0"/>
            <a:ext cx="7886700" cy="789709"/>
          </a:xfrm>
        </p:spPr>
        <p:txBody>
          <a:bodyPr>
            <a:normAutofit/>
          </a:bodyPr>
          <a:lstStyle/>
          <a:p>
            <a:r>
              <a:rPr lang="pt-BR" sz="3600" dirty="0"/>
              <a:t>Exemplos (Maranhão)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5CAF1A-EE4F-4594-9936-D42D7E2A2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62B3EA-52DC-41F5-BFA1-C370F8E26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9" y="789709"/>
            <a:ext cx="8562781" cy="59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4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C6CCC-E068-48AD-8377-8B97F910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B4DDB1-FE3E-4F71-94A4-330F7969A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285"/>
          <a:stretch/>
        </p:blipFill>
        <p:spPr>
          <a:xfrm>
            <a:off x="317655" y="859589"/>
            <a:ext cx="8508689" cy="244631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44414" y="3868614"/>
            <a:ext cx="7655169" cy="1169551"/>
          </a:xfrm>
          <a:prstGeom prst="rect">
            <a:avLst/>
          </a:prstGeom>
          <a:solidFill>
            <a:srgbClr val="00B0F0"/>
          </a:solidFill>
          <a:ln cap="rnd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(AZUL) ENCAMINHAR PARA CONSULTA MÉDICA, URGÊNCIA MENOR. AVALIAÇÃO EM NO MÁXIMO 1 HORA. REAVALIAR PERIODICAMENTE. SEM RISCO DE MORTE (EXEMPLO: QUEIXAS CRÔNICAS SEM ALTERAÇÕES AGUDAS). PROCEDIMENTOS COMO: CURATIVOS, TROCAS OU REQUISIÇÕES DE RECEITAS MÉDICAS, AVALIAÇÃO DE RESULTADOS DE EXAMES, SOLICITAÇÕES DE ATESTADOS MÉDICOS).</a:t>
            </a:r>
          </a:p>
        </p:txBody>
      </p:sp>
    </p:spTree>
    <p:extLst>
      <p:ext uri="{BB962C8B-B14F-4D97-AF65-F5344CB8AC3E}">
        <p14:creationId xmlns:p14="http://schemas.microsoft.com/office/powerpoint/2010/main" val="1787280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452D1-90C7-4506-B37B-B40912590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768BF0-DB61-4FDB-8C85-3E129FFEF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3639BD2-F10F-48A8-BC91-071EBEF71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13" y="180608"/>
            <a:ext cx="8622174" cy="649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07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28853-C292-4C48-8334-F18C00168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F92E7B-0109-40FB-BB75-D6EBABFFA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227157A-D1AF-4A1C-858D-25B9F0149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90" y="221673"/>
            <a:ext cx="8539046" cy="632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39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B3321-77A3-4A03-85DA-6BCA45391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4242"/>
            <a:ext cx="7886700" cy="1325563"/>
          </a:xfrm>
        </p:spPr>
        <p:txBody>
          <a:bodyPr/>
          <a:lstStyle/>
          <a:p>
            <a:pPr algn="ctr"/>
            <a:r>
              <a:rPr lang="pt-BR" b="1" dirty="0"/>
              <a:t>Escala de intensidade da 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2C2038-BC14-40DB-8EC2-C2B4E2B87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D400EF-7092-4865-9856-6E77CB922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7" y="1243734"/>
            <a:ext cx="8392166" cy="538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89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A37BA6-BC6F-49DE-B7E3-A93D0CC5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DB4E59-2625-4B1D-914F-45D578D95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62535"/>
            <a:ext cx="8238344" cy="613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52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3534B-131A-4246-B5DE-360C571A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191C0F-5522-40F9-A720-7CE4D4730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C4BC12-BAE1-4204-B772-32CF529C1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57" y="796444"/>
            <a:ext cx="850308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09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9B404CB-8A69-46E7-B7AB-911DE3871A10}"/>
              </a:ext>
            </a:extLst>
          </p:cNvPr>
          <p:cNvSpPr/>
          <p:nvPr/>
        </p:nvSpPr>
        <p:spPr>
          <a:xfrm>
            <a:off x="339436" y="181957"/>
            <a:ext cx="846512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O PROFISSIONAL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• 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</a:rPr>
              <a:t>Atender pacientes em situações de emergência requer calma, conhecimento, treinamento e experiência.</a:t>
            </a:r>
          </a:p>
          <a:p>
            <a:endParaRPr lang="pt-B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O principal fundamento da assistência é:</a:t>
            </a:r>
          </a:p>
          <a:p>
            <a:endParaRPr lang="pt-BR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SABER PRIORIDADES</a:t>
            </a:r>
          </a:p>
          <a:p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• </a:t>
            </a:r>
            <a:r>
              <a:rPr lang="pt-B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Priorizar 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</a:rPr>
              <a:t>é reconhecer o que deve ser atendido primeiro, passando por quais dados de história e de exame físico devem ser procurados antes, até qual conduta deve ser realizada inicialmente.</a:t>
            </a:r>
          </a:p>
        </p:txBody>
      </p:sp>
    </p:spTree>
    <p:extLst>
      <p:ext uri="{BB962C8B-B14F-4D97-AF65-F5344CB8AC3E}">
        <p14:creationId xmlns:p14="http://schemas.microsoft.com/office/powerpoint/2010/main" val="3717904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BA4FA2-94F5-4DDF-A8EB-0A9B5D4D1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03" y="343189"/>
            <a:ext cx="8515351" cy="61407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IDENTIFICANDO PACIENTES GRAVES </a:t>
            </a:r>
          </a:p>
          <a:p>
            <a:pPr marL="0" indent="0" algn="ctr">
              <a:buNone/>
            </a:pPr>
            <a:r>
              <a:rPr lang="pt-BR" b="1" dirty="0"/>
              <a:t>ABORDAGEM PRIMÁRIA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• Repercussões nos três grandes sistemas geralmente indicam que a situação é, ou se tornará uma emergência: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i="1" dirty="0">
                <a:solidFill>
                  <a:srgbClr val="FF0000"/>
                </a:solidFill>
              </a:rPr>
              <a:t>    -CARDIOVASCULAR</a:t>
            </a:r>
          </a:p>
          <a:p>
            <a:pPr marL="0" indent="0">
              <a:buNone/>
            </a:pPr>
            <a:r>
              <a:rPr lang="pt-BR" b="1" i="1" dirty="0">
                <a:solidFill>
                  <a:srgbClr val="FF0000"/>
                </a:solidFill>
              </a:rPr>
              <a:t>                         -RESPIRATÓRIO</a:t>
            </a:r>
          </a:p>
          <a:p>
            <a:pPr marL="0" indent="0">
              <a:buNone/>
            </a:pPr>
            <a:r>
              <a:rPr lang="pt-BR" b="1" i="1" dirty="0">
                <a:solidFill>
                  <a:srgbClr val="FF0000"/>
                </a:solidFill>
              </a:rPr>
              <a:t>                                        -SISTEMA NERVOSO CENTRAL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• A identificação rápida do paciente crítico e o atendimento com prioridade diminui consideravelmente o número de PCR e outras complicações.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4719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8EB764B-10E9-4732-B9B0-CF95A45389E5}"/>
              </a:ext>
            </a:extLst>
          </p:cNvPr>
          <p:cNvSpPr/>
          <p:nvPr/>
        </p:nvSpPr>
        <p:spPr>
          <a:xfrm>
            <a:off x="374073" y="237099"/>
            <a:ext cx="850867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 NO ATENDIMENTO:</a:t>
            </a:r>
            <a:endParaRPr lang="pt-BR" sz="2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1.Rebaixamento do nível de consciência: 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queda &gt; que 2 pontos na escala de Glasgow.</a:t>
            </a:r>
          </a:p>
          <a:p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2. Alterações dos SSVV: </a:t>
            </a:r>
          </a:p>
          <a:p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FR: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&gt;36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&lt; 8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uso de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acessória</a:t>
            </a:r>
          </a:p>
          <a:p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Sat. O2: 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90%</a:t>
            </a:r>
          </a:p>
          <a:p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FC: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130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bpm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&lt; 40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bpm</a:t>
            </a:r>
            <a:endParaRPr lang="pt-BR" sz="2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PAS: 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90 mmHg (ou alteração de 30 mmHg ou mais da pressão arterial de costume)</a:t>
            </a:r>
          </a:p>
          <a:p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Enchimento capilar: 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3 seg.</a:t>
            </a:r>
          </a:p>
          <a:p>
            <a:r>
              <a:rPr lang="pt-BR" sz="2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Outros achados emergenciais: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precordialgia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angina, febre com suspeita de neutropenia,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obstrução de vias aéreas, convulsões, intoxicações, hematêmese, </a:t>
            </a:r>
            <a:r>
              <a:rPr lang="pt-BR" sz="2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enterorragia</a:t>
            </a:r>
            <a:r>
              <a:rPr lang="pt-BR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hemoptise, dor intensa.</a:t>
            </a:r>
          </a:p>
        </p:txBody>
      </p:sp>
    </p:spTree>
    <p:extLst>
      <p:ext uri="{BB962C8B-B14F-4D97-AF65-F5344CB8AC3E}">
        <p14:creationId xmlns:p14="http://schemas.microsoft.com/office/powerpoint/2010/main" val="3468886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296616-86AF-4923-9044-5CB94B163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2246CD-C426-400A-B433-CF38D606D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17BF697-8BA4-4AB1-9C84-26ABA48BD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40" y="365126"/>
            <a:ext cx="8223105" cy="608836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3BC2600-35FB-4902-8045-572509E7C09E}"/>
              </a:ext>
            </a:extLst>
          </p:cNvPr>
          <p:cNvSpPr txBox="1"/>
          <p:nvPr/>
        </p:nvSpPr>
        <p:spPr>
          <a:xfrm>
            <a:off x="2032000" y="2090057"/>
            <a:ext cx="6531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000248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944</Words>
  <Application>Microsoft Office PowerPoint</Application>
  <PresentationFormat>Apresentação na tela (4:3)</PresentationFormat>
  <Paragraphs>81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URGÊNCIA MÉDICA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Exemplos (Maranhão)</vt:lpstr>
      <vt:lpstr>Apresentação do PowerPoint</vt:lpstr>
      <vt:lpstr>Apresentação do PowerPoint</vt:lpstr>
      <vt:lpstr>Apresentação do PowerPoint</vt:lpstr>
      <vt:lpstr>Escala de intensidade da Dor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Cesar</dc:creator>
  <cp:lastModifiedBy>rf4263</cp:lastModifiedBy>
  <cp:revision>7</cp:revision>
  <dcterms:created xsi:type="dcterms:W3CDTF">2019-07-29T02:27:02Z</dcterms:created>
  <dcterms:modified xsi:type="dcterms:W3CDTF">2024-07-31T23:01:50Z</dcterms:modified>
</cp:coreProperties>
</file>