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2" r:id="rId3"/>
    <p:sldId id="273" r:id="rId4"/>
    <p:sldId id="274" r:id="rId5"/>
    <p:sldId id="280" r:id="rId6"/>
    <p:sldId id="281" r:id="rId7"/>
    <p:sldId id="282" r:id="rId8"/>
    <p:sldId id="283" r:id="rId9"/>
    <p:sldId id="284" r:id="rId10"/>
    <p:sldId id="275" r:id="rId11"/>
    <p:sldId id="276" r:id="rId12"/>
    <p:sldId id="277" r:id="rId13"/>
    <p:sldId id="278" r:id="rId14"/>
    <p:sldId id="27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14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CB2AB146-0A56-4A5F-979F-7DB0284C4747}" type="datetimeFigureOut">
              <a:rPr lang="pt-BR" smtClean="0"/>
              <a:t>22/09/2024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CE8B5FD-9D63-46FE-AB3C-4524BAC2EE9E}" type="slidenum">
              <a:rPr lang="pt-BR" smtClean="0"/>
              <a:t>‹nº›</a:t>
            </a:fld>
            <a:endParaRPr lang="pt-BR"/>
          </a:p>
        </p:txBody>
      </p:sp>
    </p:spTree>
    <p:extLst>
      <p:ext uri="{BB962C8B-B14F-4D97-AF65-F5344CB8AC3E}">
        <p14:creationId xmlns:p14="http://schemas.microsoft.com/office/powerpoint/2010/main" val="4028452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B2AB146-0A56-4A5F-979F-7DB0284C4747}" type="datetimeFigureOut">
              <a:rPr lang="pt-BR" smtClean="0"/>
              <a:t>22/09/2024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CE8B5FD-9D63-46FE-AB3C-4524BAC2EE9E}" type="slidenum">
              <a:rPr lang="pt-BR" smtClean="0"/>
              <a:t>‹nº›</a:t>
            </a:fld>
            <a:endParaRPr lang="pt-BR"/>
          </a:p>
        </p:txBody>
      </p:sp>
    </p:spTree>
    <p:extLst>
      <p:ext uri="{BB962C8B-B14F-4D97-AF65-F5344CB8AC3E}">
        <p14:creationId xmlns:p14="http://schemas.microsoft.com/office/powerpoint/2010/main" val="2110987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CB2AB146-0A56-4A5F-979F-7DB0284C4747}" type="datetimeFigureOut">
              <a:rPr lang="pt-BR" smtClean="0"/>
              <a:t>22/09/2024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CE8B5FD-9D63-46FE-AB3C-4524BAC2EE9E}" type="slidenum">
              <a:rPr lang="pt-BR" smtClean="0"/>
              <a:t>‹nº›</a:t>
            </a:fld>
            <a:endParaRPr lang="pt-BR"/>
          </a:p>
        </p:txBody>
      </p:sp>
    </p:spTree>
    <p:extLst>
      <p:ext uri="{BB962C8B-B14F-4D97-AF65-F5344CB8AC3E}">
        <p14:creationId xmlns:p14="http://schemas.microsoft.com/office/powerpoint/2010/main" val="515254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B2AB146-0A56-4A5F-979F-7DB0284C4747}" type="datetimeFigureOut">
              <a:rPr lang="pt-BR" smtClean="0"/>
              <a:t>22/09/2024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CE8B5FD-9D63-46FE-AB3C-4524BAC2EE9E}" type="slidenum">
              <a:rPr lang="pt-BR" smtClean="0"/>
              <a:t>‹nº›</a:t>
            </a:fld>
            <a:endParaRPr lang="pt-BR"/>
          </a:p>
        </p:txBody>
      </p:sp>
    </p:spTree>
    <p:extLst>
      <p:ext uri="{BB962C8B-B14F-4D97-AF65-F5344CB8AC3E}">
        <p14:creationId xmlns:p14="http://schemas.microsoft.com/office/powerpoint/2010/main" val="2875678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629842" y="2505075"/>
            <a:ext cx="3868340"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4629150" y="2505075"/>
            <a:ext cx="3887391"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CB2AB146-0A56-4A5F-979F-7DB0284C4747}" type="datetimeFigureOut">
              <a:rPr lang="pt-BR" smtClean="0"/>
              <a:t>22/09/2024</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FCE8B5FD-9D63-46FE-AB3C-4524BAC2EE9E}" type="slidenum">
              <a:rPr lang="pt-BR" smtClean="0"/>
              <a:t>‹nº›</a:t>
            </a:fld>
            <a:endParaRPr lang="pt-BR"/>
          </a:p>
        </p:txBody>
      </p:sp>
    </p:spTree>
    <p:extLst>
      <p:ext uri="{BB962C8B-B14F-4D97-AF65-F5344CB8AC3E}">
        <p14:creationId xmlns:p14="http://schemas.microsoft.com/office/powerpoint/2010/main" val="2732348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B2AB146-0A56-4A5F-979F-7DB0284C4747}" type="datetimeFigureOut">
              <a:rPr lang="pt-BR" smtClean="0"/>
              <a:t>22/09/2024</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FCE8B5FD-9D63-46FE-AB3C-4524BAC2EE9E}" type="slidenum">
              <a:rPr lang="pt-BR" smtClean="0"/>
              <a:t>‹nº›</a:t>
            </a:fld>
            <a:endParaRPr lang="pt-BR"/>
          </a:p>
        </p:txBody>
      </p:sp>
    </p:spTree>
    <p:extLst>
      <p:ext uri="{BB962C8B-B14F-4D97-AF65-F5344CB8AC3E}">
        <p14:creationId xmlns:p14="http://schemas.microsoft.com/office/powerpoint/2010/main" val="2622897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2AB146-0A56-4A5F-979F-7DB0284C4747}" type="datetimeFigureOut">
              <a:rPr lang="pt-BR" smtClean="0"/>
              <a:t>22/09/2024</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FCE8B5FD-9D63-46FE-AB3C-4524BAC2EE9E}" type="slidenum">
              <a:rPr lang="pt-BR" smtClean="0"/>
              <a:t>‹nº›</a:t>
            </a:fld>
            <a:endParaRPr lang="pt-BR"/>
          </a:p>
        </p:txBody>
      </p:sp>
    </p:spTree>
    <p:extLst>
      <p:ext uri="{BB962C8B-B14F-4D97-AF65-F5344CB8AC3E}">
        <p14:creationId xmlns:p14="http://schemas.microsoft.com/office/powerpoint/2010/main" val="3630115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CB2AB146-0A56-4A5F-979F-7DB0284C4747}" type="datetimeFigureOut">
              <a:rPr lang="pt-BR" smtClean="0"/>
              <a:t>22/09/2024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CE8B5FD-9D63-46FE-AB3C-4524BAC2EE9E}" type="slidenum">
              <a:rPr lang="pt-BR" smtClean="0"/>
              <a:t>‹nº›</a:t>
            </a:fld>
            <a:endParaRPr lang="pt-BR"/>
          </a:p>
        </p:txBody>
      </p:sp>
    </p:spTree>
    <p:extLst>
      <p:ext uri="{BB962C8B-B14F-4D97-AF65-F5344CB8AC3E}">
        <p14:creationId xmlns:p14="http://schemas.microsoft.com/office/powerpoint/2010/main" val="2770044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CB2AB146-0A56-4A5F-979F-7DB0284C4747}" type="datetimeFigureOut">
              <a:rPr lang="pt-BR" smtClean="0"/>
              <a:t>22/09/2024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CE8B5FD-9D63-46FE-AB3C-4524BAC2EE9E}" type="slidenum">
              <a:rPr lang="pt-BR" smtClean="0"/>
              <a:t>‹nº›</a:t>
            </a:fld>
            <a:endParaRPr lang="pt-BR"/>
          </a:p>
        </p:txBody>
      </p:sp>
    </p:spTree>
    <p:extLst>
      <p:ext uri="{BB962C8B-B14F-4D97-AF65-F5344CB8AC3E}">
        <p14:creationId xmlns:p14="http://schemas.microsoft.com/office/powerpoint/2010/main" val="235826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B2AB146-0A56-4A5F-979F-7DB0284C4747}" type="datetimeFigureOut">
              <a:rPr lang="pt-BR" smtClean="0"/>
              <a:t>22/09/2024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CE8B5FD-9D63-46FE-AB3C-4524BAC2EE9E}" type="slidenum">
              <a:rPr lang="pt-BR" smtClean="0"/>
              <a:t>‹nº›</a:t>
            </a:fld>
            <a:endParaRPr lang="pt-BR"/>
          </a:p>
        </p:txBody>
      </p:sp>
    </p:spTree>
    <p:extLst>
      <p:ext uri="{BB962C8B-B14F-4D97-AF65-F5344CB8AC3E}">
        <p14:creationId xmlns:p14="http://schemas.microsoft.com/office/powerpoint/2010/main" val="417362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B2AB146-0A56-4A5F-979F-7DB0284C4747}" type="datetimeFigureOut">
              <a:rPr lang="pt-BR" smtClean="0"/>
              <a:t>22/09/2024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CE8B5FD-9D63-46FE-AB3C-4524BAC2EE9E}" type="slidenum">
              <a:rPr lang="pt-BR" smtClean="0"/>
              <a:t>‹nº›</a:t>
            </a:fld>
            <a:endParaRPr lang="pt-BR"/>
          </a:p>
        </p:txBody>
      </p:sp>
    </p:spTree>
    <p:extLst>
      <p:ext uri="{BB962C8B-B14F-4D97-AF65-F5344CB8AC3E}">
        <p14:creationId xmlns:p14="http://schemas.microsoft.com/office/powerpoint/2010/main" val="1500451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2AB146-0A56-4A5F-979F-7DB0284C4747}" type="datetimeFigureOut">
              <a:rPr lang="pt-BR" smtClean="0"/>
              <a:t>22/09/2024</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E8B5FD-9D63-46FE-AB3C-4524BAC2EE9E}" type="slidenum">
              <a:rPr lang="pt-BR" smtClean="0"/>
              <a:t>‹nº›</a:t>
            </a:fld>
            <a:endParaRPr lang="pt-BR"/>
          </a:p>
        </p:txBody>
      </p:sp>
    </p:spTree>
    <p:extLst>
      <p:ext uri="{BB962C8B-B14F-4D97-AF65-F5344CB8AC3E}">
        <p14:creationId xmlns:p14="http://schemas.microsoft.com/office/powerpoint/2010/main" val="20717243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495487-F71E-48D6-BAB9-89FA492F6807}"/>
              </a:ext>
            </a:extLst>
          </p:cNvPr>
          <p:cNvSpPr>
            <a:spLocks noGrp="1"/>
          </p:cNvSpPr>
          <p:nvPr>
            <p:ph type="ctrTitle"/>
          </p:nvPr>
        </p:nvSpPr>
        <p:spPr>
          <a:xfrm>
            <a:off x="685800" y="3982278"/>
            <a:ext cx="7772400" cy="2387600"/>
          </a:xfrm>
        </p:spPr>
        <p:txBody>
          <a:bodyPr>
            <a:normAutofit fontScale="90000"/>
          </a:bodyPr>
          <a:lstStyle/>
          <a:p>
            <a:r>
              <a:rPr lang="pt-BR" sz="4900" b="1" dirty="0">
                <a:solidFill>
                  <a:srgbClr val="002060"/>
                </a:solidFill>
              </a:rPr>
              <a:t>ENF. EM SAÚDE MENTAL – 6º SEM</a:t>
            </a:r>
            <a:br>
              <a:rPr lang="pt-BR" b="1" dirty="0">
                <a:solidFill>
                  <a:srgbClr val="002060"/>
                </a:solidFill>
              </a:rPr>
            </a:br>
            <a:br>
              <a:rPr lang="pt-BR" b="1" dirty="0">
                <a:solidFill>
                  <a:srgbClr val="002060"/>
                </a:solidFill>
              </a:rPr>
            </a:br>
            <a:r>
              <a:rPr lang="pt-BR" b="1" dirty="0">
                <a:solidFill>
                  <a:srgbClr val="002060"/>
                </a:solidFill>
              </a:rPr>
              <a:t>AULA 4 </a:t>
            </a:r>
            <a:br>
              <a:rPr lang="pt-BR" b="1" dirty="0">
                <a:solidFill>
                  <a:srgbClr val="002060"/>
                </a:solidFill>
              </a:rPr>
            </a:br>
            <a:br>
              <a:rPr lang="pt-BR" b="1" dirty="0">
                <a:solidFill>
                  <a:srgbClr val="002060"/>
                </a:solidFill>
              </a:rPr>
            </a:br>
            <a:r>
              <a:rPr lang="pt-BR" sz="5300" b="1" dirty="0">
                <a:solidFill>
                  <a:srgbClr val="FF0000"/>
                </a:solidFill>
              </a:rPr>
              <a:t>CONCEITOS: MEDO, OBSESSÃO, COMPULSÃO</a:t>
            </a:r>
            <a:br>
              <a:rPr lang="pt-BR" sz="4400" b="1" dirty="0">
                <a:solidFill>
                  <a:srgbClr val="FF0000"/>
                </a:solidFill>
              </a:rPr>
            </a:br>
            <a:br>
              <a:rPr lang="pt-BR" sz="4400" b="1" dirty="0">
                <a:solidFill>
                  <a:srgbClr val="FF0000"/>
                </a:solidFill>
              </a:rPr>
            </a:br>
            <a:r>
              <a:rPr lang="pt-BR" sz="2700" dirty="0"/>
              <a:t>Professora Lizandra  Alvares Félix</a:t>
            </a:r>
            <a:br>
              <a:rPr lang="pt-BR" dirty="0"/>
            </a:br>
            <a:endParaRPr lang="pt-BR" dirty="0">
              <a:solidFill>
                <a:srgbClr val="FF0000"/>
              </a:solidFill>
            </a:endParaRPr>
          </a:p>
        </p:txBody>
      </p:sp>
    </p:spTree>
    <p:extLst>
      <p:ext uri="{BB962C8B-B14F-4D97-AF65-F5344CB8AC3E}">
        <p14:creationId xmlns:p14="http://schemas.microsoft.com/office/powerpoint/2010/main" val="3447233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496B7F-F02A-443C-A308-3CC03A58486B}"/>
              </a:ext>
            </a:extLst>
          </p:cNvPr>
          <p:cNvSpPr>
            <a:spLocks noGrp="1"/>
          </p:cNvSpPr>
          <p:nvPr>
            <p:ph type="title"/>
          </p:nvPr>
        </p:nvSpPr>
        <p:spPr/>
        <p:txBody>
          <a:bodyPr>
            <a:normAutofit/>
          </a:bodyPr>
          <a:lstStyle/>
          <a:p>
            <a:r>
              <a:rPr lang="pt-BR" sz="4800" b="1" dirty="0">
                <a:solidFill>
                  <a:srgbClr val="FF0000"/>
                </a:solidFill>
                <a:effectLst>
                  <a:outerShdw blurRad="38100" dist="38100" dir="2700000" algn="tl">
                    <a:srgbClr val="000000">
                      <a:alpha val="43137"/>
                    </a:srgbClr>
                  </a:outerShdw>
                </a:effectLst>
              </a:rPr>
              <a:t>Medo, obsessão, compulsão.</a:t>
            </a:r>
          </a:p>
        </p:txBody>
      </p:sp>
      <p:sp>
        <p:nvSpPr>
          <p:cNvPr id="3" name="Espaço Reservado para Conteúdo 2">
            <a:extLst>
              <a:ext uri="{FF2B5EF4-FFF2-40B4-BE49-F238E27FC236}">
                <a16:creationId xmlns:a16="http://schemas.microsoft.com/office/drawing/2014/main" id="{D6DA4D84-E8D2-48D3-AC4D-9B199EF46A0D}"/>
              </a:ext>
            </a:extLst>
          </p:cNvPr>
          <p:cNvSpPr>
            <a:spLocks noGrp="1"/>
          </p:cNvSpPr>
          <p:nvPr>
            <p:ph idx="1"/>
          </p:nvPr>
        </p:nvSpPr>
        <p:spPr/>
        <p:txBody>
          <a:bodyPr>
            <a:normAutofit fontScale="85000" lnSpcReduction="20000"/>
          </a:bodyPr>
          <a:lstStyle/>
          <a:p>
            <a:pPr fontAlgn="base"/>
            <a:r>
              <a:rPr lang="pt-BR" dirty="0"/>
              <a:t>O medo é uma emoção natural e que ajuda a proteger o indivíduo de perigos reais.</a:t>
            </a:r>
          </a:p>
          <a:p>
            <a:pPr fontAlgn="base"/>
            <a:r>
              <a:rPr lang="pt-BR" dirty="0"/>
              <a:t>O medo é uma emoção comum e que é sentida por todas as pessoas, em diferentes momentos da vida. </a:t>
            </a:r>
          </a:p>
          <a:p>
            <a:pPr fontAlgn="base"/>
            <a:r>
              <a:rPr lang="pt-BR" dirty="0"/>
              <a:t>A Inteligência Emocional considera que existem dois tipos de medo: </a:t>
            </a:r>
            <a:r>
              <a:rPr lang="pt-BR" b="1" dirty="0"/>
              <a:t>os medos reais</a:t>
            </a:r>
            <a:r>
              <a:rPr lang="pt-BR" dirty="0"/>
              <a:t>, que nos protegem dos perigos, e </a:t>
            </a:r>
            <a:r>
              <a:rPr lang="pt-BR" b="1" dirty="0"/>
              <a:t>os medos irreais</a:t>
            </a:r>
            <a:r>
              <a:rPr lang="pt-BR" dirty="0"/>
              <a:t> — que são criados pela mente e impedem que o indivíduo explore todo seu potencial.</a:t>
            </a:r>
          </a:p>
          <a:p>
            <a:pPr fontAlgn="base"/>
            <a:r>
              <a:rPr lang="pt-BR" dirty="0"/>
              <a:t>O medo surge de um estado de ansiedade e, quando se manifesta, o organismo se prepara para uma possível reação. </a:t>
            </a:r>
          </a:p>
          <a:p>
            <a:pPr fontAlgn="base"/>
            <a:r>
              <a:rPr lang="pt-BR" dirty="0"/>
              <a:t>Há a liberação de determinados hormônios, que causam aceleração dos batimentos cardíacos, ressecamento dos lábios e contrações musculares involuntárias.</a:t>
            </a:r>
          </a:p>
          <a:p>
            <a:endParaRPr lang="pt-BR" dirty="0"/>
          </a:p>
        </p:txBody>
      </p:sp>
    </p:spTree>
    <p:extLst>
      <p:ext uri="{BB962C8B-B14F-4D97-AF65-F5344CB8AC3E}">
        <p14:creationId xmlns:p14="http://schemas.microsoft.com/office/powerpoint/2010/main" val="3781207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7C40D70-D0F7-4828-A714-431FAC57A75D}"/>
              </a:ext>
            </a:extLst>
          </p:cNvPr>
          <p:cNvSpPr>
            <a:spLocks noGrp="1"/>
          </p:cNvSpPr>
          <p:nvPr>
            <p:ph idx="1"/>
          </p:nvPr>
        </p:nvSpPr>
        <p:spPr>
          <a:xfrm>
            <a:off x="403363" y="487156"/>
            <a:ext cx="8502098" cy="5913644"/>
          </a:xfrm>
        </p:spPr>
        <p:txBody>
          <a:bodyPr>
            <a:normAutofit/>
          </a:bodyPr>
          <a:lstStyle/>
          <a:p>
            <a:r>
              <a:rPr lang="pt-BR" dirty="0"/>
              <a:t>Segundo </a:t>
            </a:r>
            <a:r>
              <a:rPr lang="pt-BR" dirty="0" err="1"/>
              <a:t>Dalgalarrondo</a:t>
            </a:r>
            <a:r>
              <a:rPr lang="pt-BR" dirty="0"/>
              <a:t> (2006) apud Mira y López (1964), o medo se apresenta em escalas até a sua inativação, ou seja, ele vai paulatinamente tomando uma proporção até que o indivíduo tenha seus sentimentos e emoções estabilizados, dividindo-se em seis fases de acordo com o grau de extensão e imensidão, são eles: </a:t>
            </a:r>
          </a:p>
          <a:p>
            <a:pPr marL="514350" indent="-514350">
              <a:buAutoNum type="arabicPeriod"/>
            </a:pPr>
            <a:r>
              <a:rPr lang="pt-BR" dirty="0"/>
              <a:t>Prudência; </a:t>
            </a:r>
          </a:p>
          <a:p>
            <a:pPr marL="514350" indent="-514350">
              <a:buAutoNum type="arabicPeriod"/>
            </a:pPr>
            <a:r>
              <a:rPr lang="pt-BR" dirty="0"/>
              <a:t>Cautela; </a:t>
            </a:r>
          </a:p>
          <a:p>
            <a:pPr marL="514350" indent="-514350">
              <a:buAutoNum type="arabicPeriod"/>
            </a:pPr>
            <a:r>
              <a:rPr lang="pt-BR" dirty="0"/>
              <a:t>Alarme; </a:t>
            </a:r>
          </a:p>
          <a:p>
            <a:pPr marL="514350" indent="-514350">
              <a:buAutoNum type="arabicPeriod"/>
            </a:pPr>
            <a:r>
              <a:rPr lang="pt-BR" dirty="0"/>
              <a:t>Ansiedade;</a:t>
            </a:r>
          </a:p>
          <a:p>
            <a:pPr marL="514350" indent="-514350">
              <a:buAutoNum type="arabicPeriod"/>
            </a:pPr>
            <a:r>
              <a:rPr lang="pt-BR" dirty="0"/>
              <a:t>Pânico (medo intenso); </a:t>
            </a:r>
          </a:p>
          <a:p>
            <a:pPr marL="514350" indent="-514350">
              <a:buAutoNum type="arabicPeriod"/>
            </a:pPr>
            <a:r>
              <a:rPr lang="pt-BR" dirty="0"/>
              <a:t>Terror (medo intensíssimo).</a:t>
            </a:r>
          </a:p>
        </p:txBody>
      </p:sp>
    </p:spTree>
    <p:extLst>
      <p:ext uri="{BB962C8B-B14F-4D97-AF65-F5344CB8AC3E}">
        <p14:creationId xmlns:p14="http://schemas.microsoft.com/office/powerpoint/2010/main" val="4121312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FAAF97F5-F35A-4BBE-9348-CC176262801D}"/>
              </a:ext>
            </a:extLst>
          </p:cNvPr>
          <p:cNvSpPr>
            <a:spLocks noGrp="1"/>
          </p:cNvSpPr>
          <p:nvPr>
            <p:ph idx="1"/>
          </p:nvPr>
        </p:nvSpPr>
        <p:spPr>
          <a:xfrm>
            <a:off x="443119" y="487154"/>
            <a:ext cx="8329820" cy="4999245"/>
          </a:xfrm>
        </p:spPr>
        <p:txBody>
          <a:bodyPr>
            <a:normAutofit fontScale="92500" lnSpcReduction="10000"/>
          </a:bodyPr>
          <a:lstStyle/>
          <a:p>
            <a:r>
              <a:rPr lang="pt-BR" dirty="0"/>
              <a:t>Na clínica, o medo </a:t>
            </a:r>
            <a:r>
              <a:rPr lang="pt-BR" dirty="0" err="1"/>
              <a:t>manisfestado</a:t>
            </a:r>
            <a:r>
              <a:rPr lang="pt-BR" dirty="0"/>
              <a:t> como fobia, possui uma importância devido seu contexto epidemiológico.</a:t>
            </a:r>
          </a:p>
          <a:p>
            <a:pPr marL="0" indent="0">
              <a:buNone/>
            </a:pPr>
            <a:r>
              <a:rPr lang="pt-BR" dirty="0" err="1"/>
              <a:t>Dalgalarrondo</a:t>
            </a:r>
            <a:r>
              <a:rPr lang="pt-BR" dirty="0"/>
              <a:t> (2006) quando diz  sobre fobia, afirma que:</a:t>
            </a:r>
            <a:br>
              <a:rPr lang="pt-BR" dirty="0"/>
            </a:br>
            <a:br>
              <a:rPr lang="pt-BR" dirty="0"/>
            </a:br>
            <a:r>
              <a:rPr lang="pt-BR" dirty="0"/>
              <a:t>“São medos determinados </a:t>
            </a:r>
            <a:r>
              <a:rPr lang="pt-BR" dirty="0" err="1"/>
              <a:t>psicopatologicamente</a:t>
            </a:r>
            <a:r>
              <a:rPr lang="pt-BR" dirty="0"/>
              <a:t>, desproporcionais e incompatíveis com as possibilidades de perigo real oferecidas pelos desencadeantes, chamados de objetos ou situações </a:t>
            </a:r>
            <a:r>
              <a:rPr lang="pt-BR" dirty="0" err="1"/>
              <a:t>fobígenas</a:t>
            </a:r>
            <a:r>
              <a:rPr lang="pt-BR" dirty="0"/>
              <a:t>. Assim o indivíduo tem um medo terrível e desproporcional de entrar em um elevador, ou de gatos, ou de contato com pessoas desconhecidas. No indivíduo fóbico o contato com os objetos ou situações </a:t>
            </a:r>
            <a:r>
              <a:rPr lang="pt-BR" dirty="0" err="1"/>
              <a:t>fobígenas</a:t>
            </a:r>
            <a:r>
              <a:rPr lang="pt-BR" dirty="0"/>
              <a:t> desencadeia, muito frequentemente uma intensa crise de ansiedade”.</a:t>
            </a:r>
          </a:p>
          <a:p>
            <a:pPr marL="0" indent="0" algn="r">
              <a:buNone/>
            </a:pPr>
            <a:r>
              <a:rPr lang="pt-BR" dirty="0"/>
              <a:t> </a:t>
            </a:r>
            <a:r>
              <a:rPr lang="pt-BR" sz="1700" dirty="0"/>
              <a:t>(DALGALARRONDO, 2006, p. 109)</a:t>
            </a:r>
            <a:endParaRPr lang="pt-BR" dirty="0"/>
          </a:p>
        </p:txBody>
      </p:sp>
      <p:pic>
        <p:nvPicPr>
          <p:cNvPr id="3074" name="Picture 2" descr="Resultado de imagem para fobia ">
            <a:extLst>
              <a:ext uri="{FF2B5EF4-FFF2-40B4-BE49-F238E27FC236}">
                <a16:creationId xmlns:a16="http://schemas.microsoft.com/office/drawing/2014/main" id="{4CDEDDC2-7F0B-4840-BEC3-C00B506B6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8698" y="4625008"/>
            <a:ext cx="2488759" cy="2073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316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B5916228-7560-44C8-8359-580899AB9C9C}"/>
              </a:ext>
            </a:extLst>
          </p:cNvPr>
          <p:cNvSpPr>
            <a:spLocks noGrp="1"/>
          </p:cNvSpPr>
          <p:nvPr>
            <p:ph idx="1"/>
          </p:nvPr>
        </p:nvSpPr>
        <p:spPr>
          <a:xfrm>
            <a:off x="628650" y="579920"/>
            <a:ext cx="7886700" cy="4351338"/>
          </a:xfrm>
        </p:spPr>
        <p:txBody>
          <a:bodyPr>
            <a:normAutofit lnSpcReduction="10000"/>
          </a:bodyPr>
          <a:lstStyle/>
          <a:p>
            <a:r>
              <a:rPr lang="pt-BR" dirty="0"/>
              <a:t>Gatilhos emocionais</a:t>
            </a:r>
            <a:r>
              <a:rPr lang="pt-BR" b="1" dirty="0"/>
              <a:t> </a:t>
            </a:r>
            <a:r>
              <a:rPr lang="pt-BR" dirty="0"/>
              <a:t>são</a:t>
            </a:r>
            <a:r>
              <a:rPr lang="pt-BR" b="1" dirty="0"/>
              <a:t> situações ou acontecimentos que acionam ou disparam determinado tipo de emoção</a:t>
            </a:r>
            <a:r>
              <a:rPr lang="pt-BR" dirty="0"/>
              <a:t>, </a:t>
            </a:r>
            <a:r>
              <a:rPr lang="pt-BR" b="1" dirty="0"/>
              <a:t>memória</a:t>
            </a:r>
            <a:r>
              <a:rPr lang="pt-BR" dirty="0"/>
              <a:t> ou </a:t>
            </a:r>
            <a:r>
              <a:rPr lang="pt-BR" b="1" dirty="0"/>
              <a:t>trauma</a:t>
            </a:r>
            <a:r>
              <a:rPr lang="pt-BR" dirty="0"/>
              <a:t>. Uma palavra, um cheiro, uma música, um tom de voz podem ativar sentimentos muitas vezes represados.</a:t>
            </a:r>
          </a:p>
          <a:p>
            <a:r>
              <a:rPr lang="pt-BR" dirty="0"/>
              <a:t>Essas emoções ativadas, por sua vez, podem </a:t>
            </a:r>
            <a:r>
              <a:rPr lang="pt-BR" b="1" dirty="0"/>
              <a:t>provocar reações físicas</a:t>
            </a:r>
            <a:r>
              <a:rPr lang="pt-BR" dirty="0"/>
              <a:t>, como tremores, falta de ar, lágrimas ou sorrisos – ou </a:t>
            </a:r>
            <a:r>
              <a:rPr lang="pt-BR" b="1" dirty="0"/>
              <a:t>comportamentos impensados</a:t>
            </a:r>
            <a:r>
              <a:rPr lang="pt-BR" dirty="0"/>
              <a:t>: de respostas ríspidas a gritos ou mesmo uma agressão.</a:t>
            </a:r>
          </a:p>
          <a:p>
            <a:endParaRPr lang="pt-BR" dirty="0"/>
          </a:p>
        </p:txBody>
      </p:sp>
      <p:sp>
        <p:nvSpPr>
          <p:cNvPr id="4" name="Retângulo 3">
            <a:extLst>
              <a:ext uri="{FF2B5EF4-FFF2-40B4-BE49-F238E27FC236}">
                <a16:creationId xmlns:a16="http://schemas.microsoft.com/office/drawing/2014/main" id="{54A2A019-526F-4EF5-B6BD-3455E1551C19}"/>
              </a:ext>
            </a:extLst>
          </p:cNvPr>
          <p:cNvSpPr/>
          <p:nvPr/>
        </p:nvSpPr>
        <p:spPr>
          <a:xfrm>
            <a:off x="874643" y="4800752"/>
            <a:ext cx="7328453" cy="1569660"/>
          </a:xfrm>
          <a:prstGeom prst="rect">
            <a:avLst/>
          </a:prstGeom>
        </p:spPr>
        <p:txBody>
          <a:bodyPr wrap="square">
            <a:spAutoFit/>
          </a:bodyPr>
          <a:lstStyle/>
          <a:p>
            <a:pPr algn="ctr"/>
            <a:r>
              <a:rPr lang="pt-BR" sz="2400" dirty="0">
                <a:solidFill>
                  <a:srgbClr val="FF0000"/>
                </a:solidFill>
                <a:latin typeface="Trebuchet MS" panose="020B0603020202020204" pitchFamily="34" charset="0"/>
              </a:rPr>
              <a:t>Embora a psicologia entenda que existam gatilhos e emoções universais, é fundamental </a:t>
            </a:r>
            <a:r>
              <a:rPr lang="pt-BR" sz="2400" b="1" dirty="0">
                <a:solidFill>
                  <a:srgbClr val="FF0000"/>
                </a:solidFill>
                <a:latin typeface="Trebuchet MS" panose="020B0603020202020204" pitchFamily="34" charset="0"/>
              </a:rPr>
              <a:t>reconhecer os gatilhos particulares</a:t>
            </a:r>
            <a:r>
              <a:rPr lang="pt-BR" sz="2400" dirty="0">
                <a:solidFill>
                  <a:srgbClr val="FF0000"/>
                </a:solidFill>
                <a:latin typeface="Trebuchet MS" panose="020B0603020202020204" pitchFamily="34" charset="0"/>
              </a:rPr>
              <a:t>, desenvolvidos ao longo da história de vida de cada um.</a:t>
            </a:r>
            <a:endParaRPr lang="pt-BR" sz="2400" dirty="0">
              <a:solidFill>
                <a:srgbClr val="FF0000"/>
              </a:solidFill>
            </a:endParaRPr>
          </a:p>
        </p:txBody>
      </p:sp>
    </p:spTree>
    <p:extLst>
      <p:ext uri="{BB962C8B-B14F-4D97-AF65-F5344CB8AC3E}">
        <p14:creationId xmlns:p14="http://schemas.microsoft.com/office/powerpoint/2010/main" val="748413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C6AB99-4DC8-4740-83D0-779A05F970C6}"/>
              </a:ext>
            </a:extLst>
          </p:cNvPr>
          <p:cNvSpPr>
            <a:spLocks noGrp="1"/>
          </p:cNvSpPr>
          <p:nvPr>
            <p:ph type="title"/>
          </p:nvPr>
        </p:nvSpPr>
        <p:spPr/>
        <p:txBody>
          <a:bodyPr>
            <a:normAutofit/>
          </a:bodyPr>
          <a:lstStyle/>
          <a:p>
            <a:r>
              <a:rPr lang="pt-BR" sz="4000" b="1" dirty="0"/>
              <a:t>Exemplificando...</a:t>
            </a:r>
          </a:p>
        </p:txBody>
      </p:sp>
      <p:sp>
        <p:nvSpPr>
          <p:cNvPr id="3" name="Espaço Reservado para Conteúdo 2">
            <a:extLst>
              <a:ext uri="{FF2B5EF4-FFF2-40B4-BE49-F238E27FC236}">
                <a16:creationId xmlns:a16="http://schemas.microsoft.com/office/drawing/2014/main" id="{3B9411E6-85AB-43F0-9BF1-FDE221D20638}"/>
              </a:ext>
            </a:extLst>
          </p:cNvPr>
          <p:cNvSpPr>
            <a:spLocks noGrp="1"/>
          </p:cNvSpPr>
          <p:nvPr>
            <p:ph idx="1"/>
          </p:nvPr>
        </p:nvSpPr>
        <p:spPr/>
        <p:txBody>
          <a:bodyPr/>
          <a:lstStyle/>
          <a:p>
            <a:r>
              <a:rPr lang="pt-BR" dirty="0"/>
              <a:t>Um exemplo de gatilho universal é quando um carro vindo rápido na sua direção desperta medo e aciona a reação de desvio ou fuga.</a:t>
            </a:r>
          </a:p>
          <a:p>
            <a:pPr marL="0" indent="0">
              <a:buNone/>
            </a:pPr>
            <a:r>
              <a:rPr lang="pt-BR" dirty="0"/>
              <a:t> </a:t>
            </a:r>
          </a:p>
          <a:p>
            <a:r>
              <a:rPr lang="pt-BR" dirty="0">
                <a:solidFill>
                  <a:srgbClr val="FF0000"/>
                </a:solidFill>
              </a:rPr>
              <a:t>Um gatilho particular seria uma pessoa que passou por alguma situação de trauma envolvendo acidente de trânsito ter sintomas de ansiedade ou pânico ao passar por uma estrada, ver um carro da mesma cor ou mesmo pensar em uma viagem.</a:t>
            </a:r>
          </a:p>
        </p:txBody>
      </p:sp>
    </p:spTree>
    <p:extLst>
      <p:ext uri="{BB962C8B-B14F-4D97-AF65-F5344CB8AC3E}">
        <p14:creationId xmlns:p14="http://schemas.microsoft.com/office/powerpoint/2010/main" val="723281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9E84F8-EF43-4CFA-8299-50456FDB25E7}"/>
              </a:ext>
            </a:extLst>
          </p:cNvPr>
          <p:cNvSpPr>
            <a:spLocks noGrp="1"/>
          </p:cNvSpPr>
          <p:nvPr>
            <p:ph type="title"/>
          </p:nvPr>
        </p:nvSpPr>
        <p:spPr>
          <a:xfrm>
            <a:off x="761172" y="855457"/>
            <a:ext cx="7886700" cy="1325563"/>
          </a:xfrm>
        </p:spPr>
        <p:txBody>
          <a:bodyPr>
            <a:noAutofit/>
          </a:bodyPr>
          <a:lstStyle/>
          <a:p>
            <a:r>
              <a:rPr lang="pt-BR" sz="3200" b="1" dirty="0">
                <a:latin typeface="+mn-lt"/>
              </a:rPr>
              <a:t>As reações desencadeadas pelos gatilhos emocionais dependem de três componentes básicos:</a:t>
            </a:r>
            <a:br>
              <a:rPr lang="pt-BR" sz="3200" b="1" dirty="0">
                <a:latin typeface="+mn-lt"/>
              </a:rPr>
            </a:br>
            <a:endParaRPr lang="pt-BR" sz="3200" b="1" dirty="0">
              <a:latin typeface="+mn-lt"/>
            </a:endParaRPr>
          </a:p>
        </p:txBody>
      </p:sp>
      <p:sp>
        <p:nvSpPr>
          <p:cNvPr id="3" name="Espaço Reservado para Conteúdo 2">
            <a:extLst>
              <a:ext uri="{FF2B5EF4-FFF2-40B4-BE49-F238E27FC236}">
                <a16:creationId xmlns:a16="http://schemas.microsoft.com/office/drawing/2014/main" id="{01050D6B-2D2C-43D8-A290-D5EFE4974FD9}"/>
              </a:ext>
            </a:extLst>
          </p:cNvPr>
          <p:cNvSpPr>
            <a:spLocks noGrp="1"/>
          </p:cNvSpPr>
          <p:nvPr>
            <p:ph idx="1"/>
          </p:nvPr>
        </p:nvSpPr>
        <p:spPr>
          <a:xfrm>
            <a:off x="628650" y="3071329"/>
            <a:ext cx="7886700" cy="4351338"/>
          </a:xfrm>
        </p:spPr>
        <p:txBody>
          <a:bodyPr>
            <a:normAutofit/>
          </a:bodyPr>
          <a:lstStyle/>
          <a:p>
            <a:r>
              <a:rPr lang="pt-BR" sz="2400" b="1" dirty="0"/>
              <a:t>A pré-condição emocional</a:t>
            </a:r>
            <a:r>
              <a:rPr lang="pt-BR" sz="2400" dirty="0"/>
              <a:t> (se a pessoa está cansada, triste ou preocupada por outros motivos)</a:t>
            </a:r>
          </a:p>
          <a:p>
            <a:r>
              <a:rPr lang="pt-BR" sz="2400" b="1" dirty="0"/>
              <a:t>A base de dados emocionais da pessoa</a:t>
            </a:r>
            <a:r>
              <a:rPr lang="pt-BR" sz="2400" dirty="0"/>
              <a:t> (seu histórico de vida e o quanto já elaborou fatos passados)</a:t>
            </a:r>
          </a:p>
          <a:p>
            <a:r>
              <a:rPr lang="pt-BR" sz="2400" b="1" dirty="0"/>
              <a:t>O evento do gatilho em si</a:t>
            </a:r>
            <a:endParaRPr lang="pt-BR" sz="2400" dirty="0"/>
          </a:p>
          <a:p>
            <a:endParaRPr lang="pt-BR" sz="2400" dirty="0"/>
          </a:p>
        </p:txBody>
      </p:sp>
    </p:spTree>
    <p:extLst>
      <p:ext uri="{BB962C8B-B14F-4D97-AF65-F5344CB8AC3E}">
        <p14:creationId xmlns:p14="http://schemas.microsoft.com/office/powerpoint/2010/main" val="2636141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035065-7B89-4E82-A354-A11B33942F1F}"/>
              </a:ext>
            </a:extLst>
          </p:cNvPr>
          <p:cNvSpPr>
            <a:spLocks noGrp="1"/>
          </p:cNvSpPr>
          <p:nvPr>
            <p:ph type="title"/>
          </p:nvPr>
        </p:nvSpPr>
        <p:spPr>
          <a:xfrm>
            <a:off x="344558" y="113335"/>
            <a:ext cx="7886700" cy="1325563"/>
          </a:xfrm>
        </p:spPr>
        <p:txBody>
          <a:bodyPr/>
          <a:lstStyle/>
          <a:p>
            <a:r>
              <a:rPr lang="pt-BR" b="1" dirty="0"/>
              <a:t>O QUE FAZER?</a:t>
            </a:r>
          </a:p>
        </p:txBody>
      </p:sp>
      <p:graphicFrame>
        <p:nvGraphicFramePr>
          <p:cNvPr id="11" name="Tabela 10">
            <a:extLst>
              <a:ext uri="{FF2B5EF4-FFF2-40B4-BE49-F238E27FC236}">
                <a16:creationId xmlns:a16="http://schemas.microsoft.com/office/drawing/2014/main" id="{D0DA9943-D6E2-4F81-8231-F5B532295F84}"/>
              </a:ext>
            </a:extLst>
          </p:cNvPr>
          <p:cNvGraphicFramePr>
            <a:graphicFrameLocks noGrp="1"/>
          </p:cNvGraphicFramePr>
          <p:nvPr>
            <p:extLst>
              <p:ext uri="{D42A27DB-BD31-4B8C-83A1-F6EECF244321}">
                <p14:modId xmlns:p14="http://schemas.microsoft.com/office/powerpoint/2010/main" val="1904801921"/>
              </p:ext>
            </p:extLst>
          </p:nvPr>
        </p:nvGraphicFramePr>
        <p:xfrm>
          <a:off x="344558" y="1224205"/>
          <a:ext cx="8454884" cy="2400300"/>
        </p:xfrm>
        <a:graphic>
          <a:graphicData uri="http://schemas.openxmlformats.org/drawingml/2006/table">
            <a:tbl>
              <a:tblPr/>
              <a:tblGrid>
                <a:gridCol w="8454884">
                  <a:extLst>
                    <a:ext uri="{9D8B030D-6E8A-4147-A177-3AD203B41FA5}">
                      <a16:colId xmlns:a16="http://schemas.microsoft.com/office/drawing/2014/main" val="3815597646"/>
                    </a:ext>
                  </a:extLst>
                </a:gridCol>
              </a:tblGrid>
              <a:tr h="0">
                <a:tc>
                  <a:txBody>
                    <a:bodyPr/>
                    <a:lstStyle/>
                    <a:p>
                      <a:pPr algn="l"/>
                      <a:r>
                        <a:rPr lang="pt-BR" sz="2400" b="1" dirty="0">
                          <a:effectLst/>
                        </a:rPr>
                        <a:t>Reflita sobre o que aconteceu</a:t>
                      </a:r>
                      <a:endParaRPr lang="pt-BR" sz="2400" dirty="0"/>
                    </a:p>
                  </a:txBody>
                  <a:tcPr marL="142875" marR="142875" marT="142875" marB="142875" anchor="ctr">
                    <a:lnL>
                      <a:noFill/>
                    </a:lnL>
                    <a:lnR>
                      <a:noFill/>
                    </a:lnR>
                    <a:lnT>
                      <a:noFill/>
                    </a:lnT>
                    <a:lnB>
                      <a:noFill/>
                    </a:lnB>
                    <a:solidFill>
                      <a:srgbClr val="ECECEC"/>
                    </a:solidFill>
                  </a:tcPr>
                </a:tc>
                <a:extLst>
                  <a:ext uri="{0D108BD9-81ED-4DB2-BD59-A6C34878D82A}">
                    <a16:rowId xmlns:a16="http://schemas.microsoft.com/office/drawing/2014/main" val="2698215691"/>
                  </a:ext>
                </a:extLst>
              </a:tr>
              <a:tr h="0">
                <a:tc>
                  <a:txBody>
                    <a:bodyPr/>
                    <a:lstStyle/>
                    <a:p>
                      <a:pPr algn="l"/>
                      <a:r>
                        <a:rPr lang="pt-BR" sz="2400" dirty="0">
                          <a:effectLst/>
                        </a:rPr>
                        <a:t>Percebeu que alguma situação te fez reagir de forma exacerbada? Tente voltar atrás e entender: como você estava antes? O que você sentiu fisicamente? Qual foi a situação do gatilho? Já havia sentido algo assim antes?</a:t>
                      </a:r>
                    </a:p>
                  </a:txBody>
                  <a:tcPr marL="142875" marR="142875" marT="142875" marB="142875" anchor="ctr">
                    <a:lnL>
                      <a:noFill/>
                    </a:lnL>
                    <a:lnR>
                      <a:noFill/>
                    </a:lnR>
                    <a:lnT>
                      <a:noFill/>
                    </a:lnT>
                    <a:lnB>
                      <a:noFill/>
                    </a:lnB>
                    <a:solidFill>
                      <a:srgbClr val="FFFFFF"/>
                    </a:solidFill>
                  </a:tcPr>
                </a:tc>
                <a:extLst>
                  <a:ext uri="{0D108BD9-81ED-4DB2-BD59-A6C34878D82A}">
                    <a16:rowId xmlns:a16="http://schemas.microsoft.com/office/drawing/2014/main" val="923965976"/>
                  </a:ext>
                </a:extLst>
              </a:tr>
            </a:tbl>
          </a:graphicData>
        </a:graphic>
      </p:graphicFrame>
      <p:graphicFrame>
        <p:nvGraphicFramePr>
          <p:cNvPr id="14" name="Tabela 13">
            <a:extLst>
              <a:ext uri="{FF2B5EF4-FFF2-40B4-BE49-F238E27FC236}">
                <a16:creationId xmlns:a16="http://schemas.microsoft.com/office/drawing/2014/main" id="{B774E639-5FC8-4B4F-B813-243E0B28DBE8}"/>
              </a:ext>
            </a:extLst>
          </p:cNvPr>
          <p:cNvGraphicFramePr>
            <a:graphicFrameLocks noGrp="1"/>
          </p:cNvGraphicFramePr>
          <p:nvPr>
            <p:extLst>
              <p:ext uri="{D42A27DB-BD31-4B8C-83A1-F6EECF244321}">
                <p14:modId xmlns:p14="http://schemas.microsoft.com/office/powerpoint/2010/main" val="1209551604"/>
              </p:ext>
            </p:extLst>
          </p:nvPr>
        </p:nvGraphicFramePr>
        <p:xfrm>
          <a:off x="344558" y="3726814"/>
          <a:ext cx="8454884" cy="2766060"/>
        </p:xfrm>
        <a:graphic>
          <a:graphicData uri="http://schemas.openxmlformats.org/drawingml/2006/table">
            <a:tbl>
              <a:tblPr/>
              <a:tblGrid>
                <a:gridCol w="8454884">
                  <a:extLst>
                    <a:ext uri="{9D8B030D-6E8A-4147-A177-3AD203B41FA5}">
                      <a16:colId xmlns:a16="http://schemas.microsoft.com/office/drawing/2014/main" val="3290679558"/>
                    </a:ext>
                  </a:extLst>
                </a:gridCol>
              </a:tblGrid>
              <a:tr h="0">
                <a:tc>
                  <a:txBody>
                    <a:bodyPr/>
                    <a:lstStyle/>
                    <a:p>
                      <a:pPr algn="l"/>
                      <a:r>
                        <a:rPr lang="pt-BR" sz="2400" b="1" dirty="0">
                          <a:effectLst/>
                        </a:rPr>
                        <a:t>Reconheça limites e fragilidades</a:t>
                      </a:r>
                      <a:endParaRPr lang="pt-BR" sz="2400" dirty="0"/>
                    </a:p>
                  </a:txBody>
                  <a:tcPr marL="142875" marR="142875" marT="142875" marB="142875" anchor="ctr">
                    <a:lnL>
                      <a:noFill/>
                    </a:lnL>
                    <a:lnR>
                      <a:noFill/>
                    </a:lnR>
                    <a:lnT>
                      <a:noFill/>
                    </a:lnT>
                    <a:lnB>
                      <a:noFill/>
                    </a:lnB>
                    <a:solidFill>
                      <a:srgbClr val="CFCFCF"/>
                    </a:solidFill>
                  </a:tcPr>
                </a:tc>
                <a:extLst>
                  <a:ext uri="{0D108BD9-81ED-4DB2-BD59-A6C34878D82A}">
                    <a16:rowId xmlns:a16="http://schemas.microsoft.com/office/drawing/2014/main" val="148444126"/>
                  </a:ext>
                </a:extLst>
              </a:tr>
              <a:tr h="0">
                <a:tc>
                  <a:txBody>
                    <a:bodyPr/>
                    <a:lstStyle/>
                    <a:p>
                      <a:pPr algn="l"/>
                      <a:r>
                        <a:rPr lang="pt-BR" sz="2400" dirty="0">
                          <a:effectLst/>
                        </a:rPr>
                        <a:t>Se estiver estressado por algum motivo, ou não tiver dormido bem, por exemplo, evite situações-gatilho, como uma reunião tensa, um filme triste, ou um lugar associado a um trauma. Se não for possível evitar, faça uma preparação com meditações ou peça que alguém da sua confiança o acompanhe.</a:t>
                      </a:r>
                    </a:p>
                  </a:txBody>
                  <a:tcPr marL="142875" marR="142875" marT="142875" marB="142875" anchor="ctr">
                    <a:lnL>
                      <a:noFill/>
                    </a:lnL>
                    <a:lnR>
                      <a:noFill/>
                    </a:lnR>
                    <a:lnT>
                      <a:noFill/>
                    </a:lnT>
                    <a:lnB>
                      <a:noFill/>
                    </a:lnB>
                    <a:solidFill>
                      <a:srgbClr val="FFFFFF"/>
                    </a:solidFill>
                  </a:tcPr>
                </a:tc>
                <a:extLst>
                  <a:ext uri="{0D108BD9-81ED-4DB2-BD59-A6C34878D82A}">
                    <a16:rowId xmlns:a16="http://schemas.microsoft.com/office/drawing/2014/main" val="1572740572"/>
                  </a:ext>
                </a:extLst>
              </a:tr>
            </a:tbl>
          </a:graphicData>
        </a:graphic>
      </p:graphicFrame>
    </p:spTree>
    <p:extLst>
      <p:ext uri="{BB962C8B-B14F-4D97-AF65-F5344CB8AC3E}">
        <p14:creationId xmlns:p14="http://schemas.microsoft.com/office/powerpoint/2010/main" val="910082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8BC02D63-7098-4D2F-B034-4CD73450C20C}"/>
              </a:ext>
            </a:extLst>
          </p:cNvPr>
          <p:cNvGraphicFramePr>
            <a:graphicFrameLocks noGrp="1"/>
          </p:cNvGraphicFramePr>
          <p:nvPr>
            <p:extLst>
              <p:ext uri="{D42A27DB-BD31-4B8C-83A1-F6EECF244321}">
                <p14:modId xmlns:p14="http://schemas.microsoft.com/office/powerpoint/2010/main" val="3753557456"/>
              </p:ext>
            </p:extLst>
          </p:nvPr>
        </p:nvGraphicFramePr>
        <p:xfrm>
          <a:off x="516826" y="543397"/>
          <a:ext cx="8309104" cy="2034540"/>
        </p:xfrm>
        <a:graphic>
          <a:graphicData uri="http://schemas.openxmlformats.org/drawingml/2006/table">
            <a:tbl>
              <a:tblPr/>
              <a:tblGrid>
                <a:gridCol w="8309104">
                  <a:extLst>
                    <a:ext uri="{9D8B030D-6E8A-4147-A177-3AD203B41FA5}">
                      <a16:colId xmlns:a16="http://schemas.microsoft.com/office/drawing/2014/main" val="1944532288"/>
                    </a:ext>
                  </a:extLst>
                </a:gridCol>
              </a:tblGrid>
              <a:tr h="0">
                <a:tc>
                  <a:txBody>
                    <a:bodyPr/>
                    <a:lstStyle/>
                    <a:p>
                      <a:pPr algn="l"/>
                      <a:r>
                        <a:rPr lang="pt-BR" sz="2400" b="1" dirty="0">
                          <a:effectLst/>
                        </a:rPr>
                        <a:t>Preze pelo seu bem-estar</a:t>
                      </a:r>
                      <a:endParaRPr lang="pt-BR" sz="2400" dirty="0"/>
                    </a:p>
                  </a:txBody>
                  <a:tcPr marL="142875" marR="142875" marT="142875" marB="142875" anchor="ctr">
                    <a:lnL>
                      <a:noFill/>
                    </a:lnL>
                    <a:lnR>
                      <a:noFill/>
                    </a:lnR>
                    <a:lnT>
                      <a:noFill/>
                    </a:lnT>
                    <a:lnB>
                      <a:noFill/>
                    </a:lnB>
                    <a:solidFill>
                      <a:srgbClr val="CFCFCF"/>
                    </a:solidFill>
                  </a:tcPr>
                </a:tc>
                <a:extLst>
                  <a:ext uri="{0D108BD9-81ED-4DB2-BD59-A6C34878D82A}">
                    <a16:rowId xmlns:a16="http://schemas.microsoft.com/office/drawing/2014/main" val="1306784854"/>
                  </a:ext>
                </a:extLst>
              </a:tr>
              <a:tr h="0">
                <a:tc>
                  <a:txBody>
                    <a:bodyPr/>
                    <a:lstStyle/>
                    <a:p>
                      <a:pPr algn="l"/>
                      <a:r>
                        <a:rPr lang="pt-BR" sz="2400" dirty="0">
                          <a:effectLst/>
                        </a:rPr>
                        <a:t>Praticar atividades físicas, cuidar da alimentação, dormir bem e ter momentos de lazer ajuda a dar boas condições emocionais para as situações imprevistas.</a:t>
                      </a:r>
                    </a:p>
                  </a:txBody>
                  <a:tcPr marL="142875" marR="142875" marT="142875" marB="142875" anchor="ctr">
                    <a:lnL>
                      <a:noFill/>
                    </a:lnL>
                    <a:lnR>
                      <a:noFill/>
                    </a:lnR>
                    <a:lnT>
                      <a:noFill/>
                    </a:lnT>
                    <a:lnB>
                      <a:noFill/>
                    </a:lnB>
                    <a:solidFill>
                      <a:srgbClr val="FFFFFF"/>
                    </a:solidFill>
                  </a:tcPr>
                </a:tc>
                <a:extLst>
                  <a:ext uri="{0D108BD9-81ED-4DB2-BD59-A6C34878D82A}">
                    <a16:rowId xmlns:a16="http://schemas.microsoft.com/office/drawing/2014/main" val="4017489236"/>
                  </a:ext>
                </a:extLst>
              </a:tr>
            </a:tbl>
          </a:graphicData>
        </a:graphic>
      </p:graphicFrame>
      <p:graphicFrame>
        <p:nvGraphicFramePr>
          <p:cNvPr id="5" name="Tabela 4">
            <a:extLst>
              <a:ext uri="{FF2B5EF4-FFF2-40B4-BE49-F238E27FC236}">
                <a16:creationId xmlns:a16="http://schemas.microsoft.com/office/drawing/2014/main" id="{0E33A0A3-E72C-47B1-8F3A-2B5D9AC0540C}"/>
              </a:ext>
            </a:extLst>
          </p:cNvPr>
          <p:cNvGraphicFramePr>
            <a:graphicFrameLocks noGrp="1"/>
          </p:cNvGraphicFramePr>
          <p:nvPr>
            <p:extLst>
              <p:ext uri="{D42A27DB-BD31-4B8C-83A1-F6EECF244321}">
                <p14:modId xmlns:p14="http://schemas.microsoft.com/office/powerpoint/2010/main" val="3176805025"/>
              </p:ext>
            </p:extLst>
          </p:nvPr>
        </p:nvGraphicFramePr>
        <p:xfrm>
          <a:off x="516827" y="2759989"/>
          <a:ext cx="8309104" cy="2034540"/>
        </p:xfrm>
        <a:graphic>
          <a:graphicData uri="http://schemas.openxmlformats.org/drawingml/2006/table">
            <a:tbl>
              <a:tblPr/>
              <a:tblGrid>
                <a:gridCol w="8309104">
                  <a:extLst>
                    <a:ext uri="{9D8B030D-6E8A-4147-A177-3AD203B41FA5}">
                      <a16:colId xmlns:a16="http://schemas.microsoft.com/office/drawing/2014/main" val="4099289318"/>
                    </a:ext>
                  </a:extLst>
                </a:gridCol>
              </a:tblGrid>
              <a:tr h="0">
                <a:tc>
                  <a:txBody>
                    <a:bodyPr/>
                    <a:lstStyle/>
                    <a:p>
                      <a:pPr algn="l"/>
                      <a:r>
                        <a:rPr lang="pt-BR" sz="2400" b="1" dirty="0">
                          <a:effectLst/>
                        </a:rPr>
                        <a:t>Acione gatilhos positivos</a:t>
                      </a:r>
                      <a:endParaRPr lang="pt-BR" sz="2400" dirty="0"/>
                    </a:p>
                  </a:txBody>
                  <a:tcPr marL="142875" marR="142875" marT="142875" marB="142875" anchor="ctr">
                    <a:lnL>
                      <a:noFill/>
                    </a:lnL>
                    <a:lnR>
                      <a:noFill/>
                    </a:lnR>
                    <a:lnT>
                      <a:noFill/>
                    </a:lnT>
                    <a:lnB>
                      <a:noFill/>
                    </a:lnB>
                    <a:solidFill>
                      <a:srgbClr val="ECECEC"/>
                    </a:solidFill>
                  </a:tcPr>
                </a:tc>
                <a:extLst>
                  <a:ext uri="{0D108BD9-81ED-4DB2-BD59-A6C34878D82A}">
                    <a16:rowId xmlns:a16="http://schemas.microsoft.com/office/drawing/2014/main" val="2049917874"/>
                  </a:ext>
                </a:extLst>
              </a:tr>
              <a:tr h="0">
                <a:tc>
                  <a:txBody>
                    <a:bodyPr/>
                    <a:lstStyle/>
                    <a:p>
                      <a:pPr algn="l"/>
                      <a:r>
                        <a:rPr lang="pt-BR" sz="2400" dirty="0">
                          <a:effectLst/>
                        </a:rPr>
                        <a:t>Ouvir uma música animada, sentir um aroma que remete a boas memórias de infância, telefonar para um amigo, fazer uma atividade prazerosa ajuda a tirar o foco de uma emoção ruim.</a:t>
                      </a:r>
                    </a:p>
                  </a:txBody>
                  <a:tcPr marL="142875" marR="142875" marT="142875" marB="142875" anchor="ctr">
                    <a:lnL>
                      <a:noFill/>
                    </a:lnL>
                    <a:lnR>
                      <a:noFill/>
                    </a:lnR>
                    <a:lnT>
                      <a:noFill/>
                    </a:lnT>
                    <a:lnB>
                      <a:noFill/>
                    </a:lnB>
                    <a:solidFill>
                      <a:srgbClr val="FFFFFF"/>
                    </a:solidFill>
                  </a:tcPr>
                </a:tc>
                <a:extLst>
                  <a:ext uri="{0D108BD9-81ED-4DB2-BD59-A6C34878D82A}">
                    <a16:rowId xmlns:a16="http://schemas.microsoft.com/office/drawing/2014/main" val="1371153639"/>
                  </a:ext>
                </a:extLst>
              </a:tr>
            </a:tbl>
          </a:graphicData>
        </a:graphic>
      </p:graphicFrame>
      <p:graphicFrame>
        <p:nvGraphicFramePr>
          <p:cNvPr id="6" name="Tabela 5">
            <a:extLst>
              <a:ext uri="{FF2B5EF4-FFF2-40B4-BE49-F238E27FC236}">
                <a16:creationId xmlns:a16="http://schemas.microsoft.com/office/drawing/2014/main" id="{767BA75C-EB48-49D5-B145-F8EA90B00E15}"/>
              </a:ext>
            </a:extLst>
          </p:cNvPr>
          <p:cNvGraphicFramePr>
            <a:graphicFrameLocks noGrp="1"/>
          </p:cNvGraphicFramePr>
          <p:nvPr>
            <p:extLst>
              <p:ext uri="{D42A27DB-BD31-4B8C-83A1-F6EECF244321}">
                <p14:modId xmlns:p14="http://schemas.microsoft.com/office/powerpoint/2010/main" val="603769605"/>
              </p:ext>
            </p:extLst>
          </p:nvPr>
        </p:nvGraphicFramePr>
        <p:xfrm>
          <a:off x="516826" y="4976581"/>
          <a:ext cx="8468138" cy="1668780"/>
        </p:xfrm>
        <a:graphic>
          <a:graphicData uri="http://schemas.openxmlformats.org/drawingml/2006/table">
            <a:tbl>
              <a:tblPr/>
              <a:tblGrid>
                <a:gridCol w="8468138">
                  <a:extLst>
                    <a:ext uri="{9D8B030D-6E8A-4147-A177-3AD203B41FA5}">
                      <a16:colId xmlns:a16="http://schemas.microsoft.com/office/drawing/2014/main" val="2323697447"/>
                    </a:ext>
                  </a:extLst>
                </a:gridCol>
              </a:tblGrid>
              <a:tr h="0">
                <a:tc>
                  <a:txBody>
                    <a:bodyPr/>
                    <a:lstStyle/>
                    <a:p>
                      <a:pPr algn="l"/>
                      <a:r>
                        <a:rPr lang="pt-BR" sz="2400" b="1" dirty="0">
                          <a:effectLst/>
                        </a:rPr>
                        <a:t>Busque ajuda profissional </a:t>
                      </a:r>
                      <a:endParaRPr lang="pt-BR" sz="2400" dirty="0"/>
                    </a:p>
                  </a:txBody>
                  <a:tcPr marL="142875" marR="142875" marT="142875" marB="142875" anchor="ctr">
                    <a:lnL>
                      <a:noFill/>
                    </a:lnL>
                    <a:lnR>
                      <a:noFill/>
                    </a:lnR>
                    <a:lnT>
                      <a:noFill/>
                    </a:lnT>
                    <a:lnB>
                      <a:noFill/>
                    </a:lnB>
                    <a:solidFill>
                      <a:srgbClr val="ECECEC"/>
                    </a:solidFill>
                  </a:tcPr>
                </a:tc>
                <a:extLst>
                  <a:ext uri="{0D108BD9-81ED-4DB2-BD59-A6C34878D82A}">
                    <a16:rowId xmlns:a16="http://schemas.microsoft.com/office/drawing/2014/main" val="2291652918"/>
                  </a:ext>
                </a:extLst>
              </a:tr>
              <a:tr h="0">
                <a:tc>
                  <a:txBody>
                    <a:bodyPr/>
                    <a:lstStyle/>
                    <a:p>
                      <a:pPr algn="l"/>
                      <a:r>
                        <a:rPr lang="pt-BR" sz="2400" dirty="0">
                          <a:effectLst/>
                        </a:rPr>
                        <a:t>Elaborar todo o histórico emocional de vida não é uma tarefa simples de se fazer sozinho. </a:t>
                      </a:r>
                    </a:p>
                  </a:txBody>
                  <a:tcPr marL="142875" marR="142875" marT="142875" marB="142875" anchor="ctr">
                    <a:lnL>
                      <a:noFill/>
                    </a:lnL>
                    <a:lnR>
                      <a:noFill/>
                    </a:lnR>
                    <a:lnT>
                      <a:noFill/>
                    </a:lnT>
                    <a:lnB>
                      <a:noFill/>
                    </a:lnB>
                    <a:solidFill>
                      <a:srgbClr val="FFFFFF"/>
                    </a:solidFill>
                  </a:tcPr>
                </a:tc>
                <a:extLst>
                  <a:ext uri="{0D108BD9-81ED-4DB2-BD59-A6C34878D82A}">
                    <a16:rowId xmlns:a16="http://schemas.microsoft.com/office/drawing/2014/main" val="1536412694"/>
                  </a:ext>
                </a:extLst>
              </a:tr>
            </a:tbl>
          </a:graphicData>
        </a:graphic>
      </p:graphicFrame>
    </p:spTree>
    <p:extLst>
      <p:ext uri="{BB962C8B-B14F-4D97-AF65-F5344CB8AC3E}">
        <p14:creationId xmlns:p14="http://schemas.microsoft.com/office/powerpoint/2010/main" val="3573161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4DE1B8-C15F-4277-A5B4-22E16FF54AF8}"/>
              </a:ext>
            </a:extLst>
          </p:cNvPr>
          <p:cNvSpPr>
            <a:spLocks noGrp="1"/>
          </p:cNvSpPr>
          <p:nvPr>
            <p:ph type="title"/>
          </p:nvPr>
        </p:nvSpPr>
        <p:spPr/>
        <p:txBody>
          <a:bodyPr/>
          <a:lstStyle/>
          <a:p>
            <a:r>
              <a:rPr lang="pt-BR" b="1" dirty="0">
                <a:effectLst>
                  <a:outerShdw blurRad="38100" dist="38100" dir="2700000" algn="tl">
                    <a:srgbClr val="000000">
                      <a:alpha val="43137"/>
                    </a:srgbClr>
                  </a:outerShdw>
                </a:effectLst>
              </a:rPr>
              <a:t>Obsessão e compulsão</a:t>
            </a:r>
          </a:p>
        </p:txBody>
      </p:sp>
      <p:sp>
        <p:nvSpPr>
          <p:cNvPr id="3" name="Espaço Reservado para Conteúdo 2">
            <a:extLst>
              <a:ext uri="{FF2B5EF4-FFF2-40B4-BE49-F238E27FC236}">
                <a16:creationId xmlns:a16="http://schemas.microsoft.com/office/drawing/2014/main" id="{C1E4FCAA-DD01-44DF-8EEB-0C1123B8BA05}"/>
              </a:ext>
            </a:extLst>
          </p:cNvPr>
          <p:cNvSpPr>
            <a:spLocks noGrp="1"/>
          </p:cNvSpPr>
          <p:nvPr>
            <p:ph idx="1"/>
          </p:nvPr>
        </p:nvSpPr>
        <p:spPr/>
        <p:txBody>
          <a:bodyPr/>
          <a:lstStyle/>
          <a:p>
            <a:r>
              <a:rPr lang="pt-BR" dirty="0"/>
              <a:t>A </a:t>
            </a:r>
            <a:r>
              <a:rPr lang="pt-BR" b="1" i="1" dirty="0"/>
              <a:t>obsessão</a:t>
            </a:r>
            <a:r>
              <a:rPr lang="pt-BR" dirty="0"/>
              <a:t> caracteriza-se por pensamentos intrusivos, repetitivos e persistentes que provocam inquietação e mal estar, enquanto que a </a:t>
            </a:r>
            <a:r>
              <a:rPr lang="pt-BR" b="1" i="1" dirty="0"/>
              <a:t>compulsão</a:t>
            </a:r>
            <a:r>
              <a:rPr lang="pt-BR" i="1" dirty="0"/>
              <a:t> </a:t>
            </a:r>
            <a:r>
              <a:rPr lang="pt-BR" dirty="0"/>
              <a:t>manifesta-se por comportamentos/ações que a pessoa se sente impelida a executar e que tem muita dificuldade em controlar.</a:t>
            </a:r>
          </a:p>
          <a:p>
            <a:pPr marL="0" indent="0" algn="r">
              <a:buNone/>
            </a:pPr>
            <a:r>
              <a:rPr lang="pt-BR" dirty="0"/>
              <a:t>(DIAS, 2008)</a:t>
            </a:r>
          </a:p>
        </p:txBody>
      </p:sp>
    </p:spTree>
    <p:extLst>
      <p:ext uri="{BB962C8B-B14F-4D97-AF65-F5344CB8AC3E}">
        <p14:creationId xmlns:p14="http://schemas.microsoft.com/office/powerpoint/2010/main" val="1470695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4722FA7-065B-4C34-B61D-014B3CBF8E92}"/>
              </a:ext>
            </a:extLst>
          </p:cNvPr>
          <p:cNvSpPr>
            <a:spLocks noGrp="1"/>
          </p:cNvSpPr>
          <p:nvPr>
            <p:ph idx="1"/>
          </p:nvPr>
        </p:nvSpPr>
        <p:spPr>
          <a:xfrm>
            <a:off x="628649" y="460651"/>
            <a:ext cx="8117785" cy="5979906"/>
          </a:xfrm>
        </p:spPr>
        <p:txBody>
          <a:bodyPr>
            <a:normAutofit lnSpcReduction="10000"/>
          </a:bodyPr>
          <a:lstStyle/>
          <a:p>
            <a:r>
              <a:rPr lang="pt-BR" dirty="0"/>
              <a:t>OBSESSÕES Podem ser percebidas sob </a:t>
            </a:r>
            <a:r>
              <a:rPr lang="pt-BR" dirty="0" err="1"/>
              <a:t>várias</a:t>
            </a:r>
            <a:r>
              <a:rPr lang="pt-BR" dirty="0"/>
              <a:t> formas, como pensamentos estressantes e </a:t>
            </a:r>
            <a:r>
              <a:rPr lang="pt-BR" dirty="0" err="1"/>
              <a:t>desprazeirosos</a:t>
            </a:r>
            <a:r>
              <a:rPr lang="pt-BR" dirty="0"/>
              <a:t> ou impulsos e imagens que surgem na mente do paciente de forma repetitiva e estereotipada, apesar de sua tentativa de controlá-</a:t>
            </a:r>
            <a:r>
              <a:rPr lang="pt-BR" dirty="0" err="1"/>
              <a:t>los</a:t>
            </a:r>
            <a:r>
              <a:rPr lang="pt-BR" dirty="0"/>
              <a:t> e de seu conhecimento racional de que </a:t>
            </a:r>
            <a:r>
              <a:rPr lang="pt-BR" dirty="0" err="1"/>
              <a:t>são</a:t>
            </a:r>
            <a:r>
              <a:rPr lang="pt-BR" dirty="0"/>
              <a:t> absurdos.</a:t>
            </a:r>
          </a:p>
          <a:p>
            <a:r>
              <a:rPr lang="pt-BR" dirty="0"/>
              <a:t>Todos </a:t>
            </a:r>
            <a:r>
              <a:rPr lang="pt-BR" dirty="0" err="1"/>
              <a:t>nós</a:t>
            </a:r>
            <a:r>
              <a:rPr lang="pt-BR" dirty="0"/>
              <a:t>, em algum momento de nossas vidas, nos percebemos preocupados e absorvidos por algum pensamento; </a:t>
            </a:r>
            <a:r>
              <a:rPr lang="pt-BR" b="1" dirty="0"/>
              <a:t>entretanto, tais processos </a:t>
            </a:r>
            <a:r>
              <a:rPr lang="pt-BR" b="1" dirty="0" err="1"/>
              <a:t>não</a:t>
            </a:r>
            <a:r>
              <a:rPr lang="pt-BR" b="1" dirty="0"/>
              <a:t> interferem em nossa vida cotidiana,</a:t>
            </a:r>
          </a:p>
          <a:p>
            <a:pPr marL="0" indent="0" algn="ctr">
              <a:buNone/>
            </a:pPr>
            <a:r>
              <a:rPr lang="pt-BR" b="1" dirty="0"/>
              <a:t> vale </a:t>
            </a:r>
            <a:r>
              <a:rPr lang="pt-BR" b="1" dirty="0" err="1"/>
              <a:t>realçar</a:t>
            </a:r>
            <a:r>
              <a:rPr lang="pt-BR" b="1" dirty="0"/>
              <a:t> que, mesmo contra a vontade dos pacientes, tais pensamentos </a:t>
            </a:r>
            <a:r>
              <a:rPr lang="pt-BR" b="1" dirty="0" err="1"/>
              <a:t>não</a:t>
            </a:r>
            <a:r>
              <a:rPr lang="pt-BR" b="1" dirty="0"/>
              <a:t> podem facilmente ser ignorados ou suprimidos, impondo-se à </a:t>
            </a:r>
            <a:r>
              <a:rPr lang="pt-BR" b="1" dirty="0" err="1"/>
              <a:t>consciência</a:t>
            </a:r>
            <a:r>
              <a:rPr lang="pt-BR" b="1" dirty="0"/>
              <a:t> de maneira </a:t>
            </a:r>
            <a:r>
              <a:rPr lang="pt-BR" b="1" dirty="0" err="1"/>
              <a:t>desagradável</a:t>
            </a:r>
            <a:r>
              <a:rPr lang="pt-BR" b="1" dirty="0"/>
              <a:t>, com grande sofrimento. </a:t>
            </a:r>
          </a:p>
        </p:txBody>
      </p:sp>
    </p:spTree>
    <p:extLst>
      <p:ext uri="{BB962C8B-B14F-4D97-AF65-F5344CB8AC3E}">
        <p14:creationId xmlns:p14="http://schemas.microsoft.com/office/powerpoint/2010/main" val="1763874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191A4E9-74A0-40E7-8C6A-3A6886C1E645}"/>
              </a:ext>
            </a:extLst>
          </p:cNvPr>
          <p:cNvSpPr>
            <a:spLocks noGrp="1"/>
          </p:cNvSpPr>
          <p:nvPr>
            <p:ph idx="1"/>
          </p:nvPr>
        </p:nvSpPr>
        <p:spPr>
          <a:xfrm>
            <a:off x="761172" y="526911"/>
            <a:ext cx="7886700" cy="6072671"/>
          </a:xfrm>
        </p:spPr>
        <p:txBody>
          <a:bodyPr>
            <a:normAutofit lnSpcReduction="10000"/>
          </a:bodyPr>
          <a:lstStyle/>
          <a:p>
            <a:pPr marL="0" indent="0">
              <a:buNone/>
            </a:pPr>
            <a:r>
              <a:rPr lang="pt-BR" dirty="0"/>
              <a:t>COMPULSÕES</a:t>
            </a:r>
          </a:p>
          <a:p>
            <a:r>
              <a:rPr lang="pt-BR" dirty="0" err="1"/>
              <a:t>São</a:t>
            </a:r>
            <a:r>
              <a:rPr lang="pt-BR" dirty="0"/>
              <a:t> a contraparte comportamental das </a:t>
            </a:r>
            <a:r>
              <a:rPr lang="pt-BR" dirty="0" err="1"/>
              <a:t>obses</a:t>
            </a:r>
            <a:r>
              <a:rPr lang="pt-BR" dirty="0"/>
              <a:t>- </a:t>
            </a:r>
            <a:r>
              <a:rPr lang="pt-BR" dirty="0" err="1"/>
              <a:t>sões</a:t>
            </a:r>
            <a:r>
              <a:rPr lang="pt-BR" dirty="0"/>
              <a:t> e se manifestam como uma extrema ne- </a:t>
            </a:r>
            <a:r>
              <a:rPr lang="pt-BR" dirty="0" err="1"/>
              <a:t>cessidade</a:t>
            </a:r>
            <a:r>
              <a:rPr lang="pt-BR" dirty="0"/>
              <a:t> de agir de acordo com uma </a:t>
            </a:r>
            <a:r>
              <a:rPr lang="pt-BR" dirty="0" err="1"/>
              <a:t>série</a:t>
            </a:r>
            <a:r>
              <a:rPr lang="pt-BR" dirty="0"/>
              <a:t> de </a:t>
            </a:r>
            <a:r>
              <a:rPr lang="pt-BR" dirty="0" err="1"/>
              <a:t>ações</a:t>
            </a:r>
            <a:r>
              <a:rPr lang="pt-BR" dirty="0"/>
              <a:t> repetidas a fim de evitar ou prevenir as </a:t>
            </a:r>
            <a:r>
              <a:rPr lang="pt-BR" dirty="0" err="1"/>
              <a:t>ameaças</a:t>
            </a:r>
            <a:r>
              <a:rPr lang="pt-BR" dirty="0"/>
              <a:t> contidas nas </a:t>
            </a:r>
            <a:r>
              <a:rPr lang="pt-BR" dirty="0" err="1"/>
              <a:t>obsessões</a:t>
            </a:r>
            <a:r>
              <a:rPr lang="pt-BR" dirty="0"/>
              <a:t>, mesmo que o paciente as </a:t>
            </a:r>
            <a:r>
              <a:rPr lang="pt-BR" dirty="0" err="1"/>
              <a:t>reconheça</a:t>
            </a:r>
            <a:r>
              <a:rPr lang="pt-BR" dirty="0"/>
              <a:t> como </a:t>
            </a:r>
            <a:r>
              <a:rPr lang="pt-BR" dirty="0" err="1"/>
              <a:t>desnecessárias</a:t>
            </a:r>
            <a:r>
              <a:rPr lang="pt-BR" dirty="0"/>
              <a:t> e absurdas. </a:t>
            </a:r>
          </a:p>
          <a:p>
            <a:r>
              <a:rPr lang="pt-BR" dirty="0"/>
              <a:t>O aumento desses comportamentos é afetado diretamente pelo </a:t>
            </a:r>
            <a:r>
              <a:rPr lang="pt-BR" dirty="0" err="1"/>
              <a:t>nível</a:t>
            </a:r>
            <a:r>
              <a:rPr lang="pt-BR" dirty="0"/>
              <a:t> de ansiedade e somente decresce (se </a:t>
            </a:r>
            <a:r>
              <a:rPr lang="pt-BR" dirty="0" err="1"/>
              <a:t>obtém</a:t>
            </a:r>
            <a:r>
              <a:rPr lang="pt-BR" dirty="0"/>
              <a:t> um </a:t>
            </a:r>
            <a:r>
              <a:rPr lang="pt-BR" dirty="0" err="1"/>
              <a:t>alívio</a:t>
            </a:r>
            <a:r>
              <a:rPr lang="pt-BR" dirty="0"/>
              <a:t> </a:t>
            </a:r>
            <a:r>
              <a:rPr lang="pt-BR" dirty="0" err="1"/>
              <a:t>temporário</a:t>
            </a:r>
            <a:r>
              <a:rPr lang="pt-BR" dirty="0"/>
              <a:t>) quando o paciente se engaja na </a:t>
            </a:r>
            <a:r>
              <a:rPr lang="pt-BR" dirty="0" err="1"/>
              <a:t>execução</a:t>
            </a:r>
            <a:r>
              <a:rPr lang="pt-BR" dirty="0"/>
              <a:t> de atos compulsivos. </a:t>
            </a:r>
          </a:p>
          <a:p>
            <a:r>
              <a:rPr lang="pt-BR" dirty="0"/>
              <a:t>Se este, por alguma </a:t>
            </a:r>
            <a:r>
              <a:rPr lang="pt-BR" dirty="0" err="1"/>
              <a:t>razão</a:t>
            </a:r>
            <a:r>
              <a:rPr lang="pt-BR" dirty="0"/>
              <a:t>, sente-se limitado ou impedido de conduzir seus comportamentos compulsivos, sua ansiedade </a:t>
            </a:r>
            <a:r>
              <a:rPr lang="pt-BR" dirty="0" err="1"/>
              <a:t>alcança</a:t>
            </a:r>
            <a:r>
              <a:rPr lang="pt-BR" dirty="0"/>
              <a:t> </a:t>
            </a:r>
            <a:r>
              <a:rPr lang="pt-BR" dirty="0" err="1"/>
              <a:t>níveis</a:t>
            </a:r>
            <a:r>
              <a:rPr lang="pt-BR" dirty="0"/>
              <a:t> </a:t>
            </a:r>
            <a:r>
              <a:rPr lang="pt-BR" dirty="0" err="1"/>
              <a:t>insuportáveis</a:t>
            </a:r>
            <a:r>
              <a:rPr lang="pt-BR" dirty="0"/>
              <a:t>. A</a:t>
            </a:r>
          </a:p>
        </p:txBody>
      </p:sp>
    </p:spTree>
    <p:extLst>
      <p:ext uri="{BB962C8B-B14F-4D97-AF65-F5344CB8AC3E}">
        <p14:creationId xmlns:p14="http://schemas.microsoft.com/office/powerpoint/2010/main" val="241952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6F7ECB8-F5E4-469E-9B28-EFA78E4DEC34}"/>
              </a:ext>
            </a:extLst>
          </p:cNvPr>
          <p:cNvSpPr>
            <a:spLocks noGrp="1"/>
          </p:cNvSpPr>
          <p:nvPr>
            <p:ph idx="1"/>
          </p:nvPr>
        </p:nvSpPr>
        <p:spPr>
          <a:xfrm>
            <a:off x="628650" y="619677"/>
            <a:ext cx="7886700" cy="4351338"/>
          </a:xfrm>
        </p:spPr>
        <p:txBody>
          <a:bodyPr>
            <a:normAutofit/>
          </a:bodyPr>
          <a:lstStyle/>
          <a:p>
            <a:pPr marL="0" indent="0" algn="ctr">
              <a:buNone/>
            </a:pPr>
            <a:r>
              <a:rPr lang="pt-BR" sz="4400" dirty="0"/>
              <a:t>Um aspecto fundamental no contexto patológico das </a:t>
            </a:r>
            <a:r>
              <a:rPr lang="pt-BR" sz="4400" dirty="0" err="1"/>
              <a:t>obsessões</a:t>
            </a:r>
            <a:r>
              <a:rPr lang="pt-BR" sz="4400" dirty="0"/>
              <a:t> e </a:t>
            </a:r>
            <a:r>
              <a:rPr lang="pt-BR" sz="4400" dirty="0" err="1"/>
              <a:t>compulsões</a:t>
            </a:r>
            <a:r>
              <a:rPr lang="pt-BR" sz="4400" dirty="0"/>
              <a:t> é sua </a:t>
            </a:r>
            <a:r>
              <a:rPr lang="pt-BR" sz="4400" dirty="0" err="1"/>
              <a:t>incontrolabilidade</a:t>
            </a:r>
            <a:r>
              <a:rPr lang="pt-BR" sz="4400" dirty="0"/>
              <a:t>.</a:t>
            </a:r>
          </a:p>
        </p:txBody>
      </p:sp>
      <p:pic>
        <p:nvPicPr>
          <p:cNvPr id="4098" name="Picture 2" descr="Resultado de imagem para anorexia">
            <a:extLst>
              <a:ext uri="{FF2B5EF4-FFF2-40B4-BE49-F238E27FC236}">
                <a16:creationId xmlns:a16="http://schemas.microsoft.com/office/drawing/2014/main" id="{A7B6DB47-8A6F-40AB-AC61-F424736497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902" y="3193774"/>
            <a:ext cx="28575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sultado de imagem para obsessÃ£o lavar as mÃ£o">
            <a:extLst>
              <a:ext uri="{FF2B5EF4-FFF2-40B4-BE49-F238E27FC236}">
                <a16:creationId xmlns:a16="http://schemas.microsoft.com/office/drawing/2014/main" id="{D173FDDA-9391-49FA-A8DC-7DDBD327FE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597" r="30590"/>
          <a:stretch/>
        </p:blipFill>
        <p:spPr bwMode="auto">
          <a:xfrm>
            <a:off x="5857461" y="3193774"/>
            <a:ext cx="2531166" cy="3458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908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0B917E-E5D7-4DC8-BDDC-950921C5A234}"/>
              </a:ext>
            </a:extLst>
          </p:cNvPr>
          <p:cNvSpPr>
            <a:spLocks noGrp="1"/>
          </p:cNvSpPr>
          <p:nvPr>
            <p:ph type="title"/>
          </p:nvPr>
        </p:nvSpPr>
        <p:spPr/>
        <p:txBody>
          <a:bodyPr>
            <a:normAutofit/>
          </a:bodyPr>
          <a:lstStyle/>
          <a:p>
            <a:r>
              <a:rPr lang="pt-BR" sz="4800" b="1" dirty="0">
                <a:solidFill>
                  <a:srgbClr val="FF0000"/>
                </a:solidFill>
              </a:rPr>
              <a:t>Referências</a:t>
            </a:r>
          </a:p>
        </p:txBody>
      </p:sp>
      <p:sp>
        <p:nvSpPr>
          <p:cNvPr id="3" name="Espaço Reservado para Conteúdo 2">
            <a:extLst>
              <a:ext uri="{FF2B5EF4-FFF2-40B4-BE49-F238E27FC236}">
                <a16:creationId xmlns:a16="http://schemas.microsoft.com/office/drawing/2014/main" id="{8637BD40-7E8E-4596-8C3C-1DAE4E398A91}"/>
              </a:ext>
            </a:extLst>
          </p:cNvPr>
          <p:cNvSpPr>
            <a:spLocks noGrp="1"/>
          </p:cNvSpPr>
          <p:nvPr>
            <p:ph idx="1"/>
          </p:nvPr>
        </p:nvSpPr>
        <p:spPr/>
        <p:txBody>
          <a:bodyPr/>
          <a:lstStyle/>
          <a:p>
            <a:r>
              <a:rPr lang="pt-BR" dirty="0"/>
              <a:t>LOWENKRON, Theodor. A clínica psicanalítica atual: obsessão, compulsão, fobia e pânico.</a:t>
            </a:r>
            <a:r>
              <a:rPr lang="pt-BR" i="1" dirty="0"/>
              <a:t> Rev. bras. </a:t>
            </a:r>
            <a:r>
              <a:rPr lang="pt-BR" i="1" dirty="0" err="1"/>
              <a:t>psicanál</a:t>
            </a:r>
            <a:r>
              <a:rPr lang="pt-BR" dirty="0"/>
              <a:t> [online]. 2009, vol.43, n.3</a:t>
            </a:r>
          </a:p>
          <a:p>
            <a:r>
              <a:rPr lang="pt-BR" dirty="0"/>
              <a:t>ABREU, C.N., et . Al.. </a:t>
            </a:r>
            <a:r>
              <a:rPr lang="pt-BR" dirty="0" err="1"/>
              <a:t>Síndromes</a:t>
            </a:r>
            <a:r>
              <a:rPr lang="pt-BR" dirty="0"/>
              <a:t> </a:t>
            </a:r>
            <a:r>
              <a:rPr lang="pt-BR" dirty="0" err="1"/>
              <a:t>psiquiátricas</a:t>
            </a:r>
            <a:r>
              <a:rPr lang="pt-BR" dirty="0"/>
              <a:t>: </a:t>
            </a:r>
            <a:r>
              <a:rPr lang="pt-BR" dirty="0" err="1"/>
              <a:t>Diagnóstico</a:t>
            </a:r>
            <a:r>
              <a:rPr lang="pt-BR" dirty="0"/>
              <a:t> e entrevista para profissionais de </a:t>
            </a:r>
            <a:r>
              <a:rPr lang="pt-BR" dirty="0" err="1"/>
              <a:t>saúde</a:t>
            </a:r>
            <a:r>
              <a:rPr lang="pt-BR" dirty="0"/>
              <a:t> mental. Artmed: 2006.</a:t>
            </a:r>
          </a:p>
          <a:p>
            <a:pPr marL="0" indent="0">
              <a:buNone/>
            </a:pPr>
            <a:endParaRPr lang="pt-BR" dirty="0"/>
          </a:p>
          <a:p>
            <a:endParaRPr lang="pt-BR" dirty="0"/>
          </a:p>
        </p:txBody>
      </p:sp>
    </p:spTree>
    <p:extLst>
      <p:ext uri="{BB962C8B-B14F-4D97-AF65-F5344CB8AC3E}">
        <p14:creationId xmlns:p14="http://schemas.microsoft.com/office/powerpoint/2010/main" val="1935798060"/>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90</TotalTime>
  <Words>1134</Words>
  <Application>Microsoft Office PowerPoint</Application>
  <PresentationFormat>Apresentação na tela (4:3)</PresentationFormat>
  <Paragraphs>53</Paragraphs>
  <Slides>14</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14</vt:i4>
      </vt:variant>
    </vt:vector>
  </HeadingPairs>
  <TitlesOfParts>
    <vt:vector size="19" baseType="lpstr">
      <vt:lpstr>Arial</vt:lpstr>
      <vt:lpstr>Calibri</vt:lpstr>
      <vt:lpstr>Calibri Light</vt:lpstr>
      <vt:lpstr>Trebuchet MS</vt:lpstr>
      <vt:lpstr>Tema do Office</vt:lpstr>
      <vt:lpstr>ENF. EM SAÚDE MENTAL – 6º SEM  AULA 4   CONCEITOS: MEDO, OBSESSÃO, COMPULSÃO  Professora Lizandra  Alvares Félix </vt:lpstr>
      <vt:lpstr>Medo, obsessão, compulsão.</vt:lpstr>
      <vt:lpstr>Apresentação do PowerPoint</vt:lpstr>
      <vt:lpstr>Apresentação do PowerPoint</vt:lpstr>
      <vt:lpstr>Apresentação do PowerPoint</vt:lpstr>
      <vt:lpstr>Exemplificando...</vt:lpstr>
      <vt:lpstr>As reações desencadeadas pelos gatilhos emocionais dependem de três componentes básicos: </vt:lpstr>
      <vt:lpstr>O QUE FAZER?</vt:lpstr>
      <vt:lpstr>Apresentação do PowerPoint</vt:lpstr>
      <vt:lpstr>Obsessão e compulsão</vt:lpstr>
      <vt:lpstr>Apresentação do PowerPoint</vt:lpstr>
      <vt:lpstr>Apresentação do PowerPoint</vt:lpstr>
      <vt:lpstr>Apresentação do PowerPoint</vt:lpstr>
      <vt:lpstr>Referências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Antonio Cesar</dc:creator>
  <cp:lastModifiedBy>LIZANDRA FELIX</cp:lastModifiedBy>
  <cp:revision>13</cp:revision>
  <dcterms:created xsi:type="dcterms:W3CDTF">2019-04-02T01:53:12Z</dcterms:created>
  <dcterms:modified xsi:type="dcterms:W3CDTF">2024-09-22T19:00:05Z</dcterms:modified>
</cp:coreProperties>
</file>