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59" r:id="rId6"/>
    <p:sldId id="267" r:id="rId7"/>
    <p:sldId id="262" r:id="rId8"/>
    <p:sldId id="269" r:id="rId9"/>
    <p:sldId id="270" r:id="rId10"/>
    <p:sldId id="271" r:id="rId11"/>
    <p:sldId id="277" r:id="rId12"/>
    <p:sldId id="279" r:id="rId13"/>
    <p:sldId id="280" r:id="rId14"/>
    <p:sldId id="281" r:id="rId15"/>
    <p:sldId id="258" r:id="rId16"/>
    <p:sldId id="272" r:id="rId17"/>
    <p:sldId id="273" r:id="rId18"/>
    <p:sldId id="278" r:id="rId19"/>
    <p:sldId id="274" r:id="rId20"/>
    <p:sldId id="282" r:id="rId21"/>
    <p:sldId id="275" r:id="rId22"/>
    <p:sldId id="283" r:id="rId23"/>
    <p:sldId id="276" r:id="rId24"/>
    <p:sldId id="284" r:id="rId25"/>
    <p:sldId id="263" r:id="rId26"/>
    <p:sldId id="264" r:id="rId27"/>
    <p:sldId id="265" r:id="rId28"/>
    <p:sldId id="268" r:id="rId29"/>
    <p:sldId id="285" r:id="rId30"/>
    <p:sldId id="286" r:id="rId3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017DCA-FDCF-49C2-B65A-1EA526EA1D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190AAC4-CBA8-4975-8F65-B29072D81D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BEA08A2-E264-4C08-8B25-2109F0E4C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213C6-BE20-4777-83C5-FEF283D5B4EB}" type="datetimeFigureOut">
              <a:rPr lang="pt-BR" smtClean="0"/>
              <a:t>30/08/2024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276ED3E-177D-4D54-9F7D-789BE4FC1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A20DFF4-60F1-4FE5-9E9A-A47AC3933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15E28-5F6E-4C56-A3AD-35C50F0052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4169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3C91DF-CBA8-4099-A528-1B076C6EF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FDA5A75-B464-4A3A-A0CD-3D94F1369B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EC38E09-A0FE-4FDF-B0C2-3B95C25E7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213C6-BE20-4777-83C5-FEF283D5B4EB}" type="datetimeFigureOut">
              <a:rPr lang="pt-BR" smtClean="0"/>
              <a:t>30/08/2024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3CB3605-77B0-47B3-9BCC-1EB49DEAC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44A13A9-7776-4172-AC07-6F0BB507B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15E28-5F6E-4C56-A3AD-35C50F0052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9624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C55F65-CA8D-4B9A-A80A-C237A3FCA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39643AA-D90D-4B5C-917A-EBA7A1653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81B96C4-6773-4013-B4C3-B4D9D400A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213C6-BE20-4777-83C5-FEF283D5B4EB}" type="datetimeFigureOut">
              <a:rPr lang="pt-BR" smtClean="0"/>
              <a:t>30/08/2024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B2216D8-3BC7-4443-9DB7-168CD8C1E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0F9A3C0-B10E-4CDE-8950-9728B08D2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15E28-5F6E-4C56-A3AD-35C50F0052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3697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B99F53-C27A-4BED-A605-680731DF4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190BD59-4A75-4F10-9A7F-51AF31DDA4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5745540-385F-4F76-9529-4AC0F44C2C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8AEE074-9447-4D39-B483-EEF66E1EA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213C6-BE20-4777-83C5-FEF283D5B4EB}" type="datetimeFigureOut">
              <a:rPr lang="pt-BR" smtClean="0"/>
              <a:t>30/08/2024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C98A583-F5FB-4BB3-9149-6A604C320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EF137C6-5267-42E1-8717-850B35198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15E28-5F6E-4C56-A3AD-35C50F0052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0171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5E706E-FDA6-4B86-9ED1-B84DBD96B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8A400E1-F146-404A-AA51-D01700514A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8A7EF47-945C-4C9F-90F9-85E9013F5B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04962D1-B099-48C4-AA6B-164BEB92CD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0E62A1E-955B-4C34-BF39-735E293B84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171159F-289E-42A0-B5B0-A49174875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213C6-BE20-4777-83C5-FEF283D5B4EB}" type="datetimeFigureOut">
              <a:rPr lang="pt-BR" smtClean="0"/>
              <a:t>30/08/2024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AF410F3-3127-41F4-ACE4-D1AF01E66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BB74B43-5A66-4718-9B1E-74FDA9E3A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15E28-5F6E-4C56-A3AD-35C50F0052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4668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5A2D41-7BCA-47B3-B8BA-21E5D82E2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4792DEA-8E60-4AEA-AA87-0BA2E4525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213C6-BE20-4777-83C5-FEF283D5B4EB}" type="datetimeFigureOut">
              <a:rPr lang="pt-BR" smtClean="0"/>
              <a:t>30/08/2024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C7CAB35-4F41-48F9-A19E-3CDEEF71F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91B14E0-D018-48A4-83FD-B0AE739A8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15E28-5F6E-4C56-A3AD-35C50F0052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2051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4C2D0D7-9F49-4BDB-8248-2753A942A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213C6-BE20-4777-83C5-FEF283D5B4EB}" type="datetimeFigureOut">
              <a:rPr lang="pt-BR" smtClean="0"/>
              <a:t>30/08/2024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E8BB017-2310-454A-AB39-60EFEE9DF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E8F3643-FFA1-439A-9E55-897F2DD17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15E28-5F6E-4C56-A3AD-35C50F0052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9200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0A51E-B3AE-4888-AB8F-ABC39CB33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AB5E669-E747-4543-9949-73B38E5981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467B58D-8A7E-4FD1-9D1E-C5CD797A13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56B2E86-F15E-4140-B1A0-D88A7DB93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213C6-BE20-4777-83C5-FEF283D5B4EB}" type="datetimeFigureOut">
              <a:rPr lang="pt-BR" smtClean="0"/>
              <a:t>30/08/2024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3334D56-81B5-4246-A35E-768983A13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9EE9FB5-C8D1-44FA-B915-27C99EFF1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15E28-5F6E-4C56-A3AD-35C50F0052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4892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36A01F-2C50-4988-A9BC-6294E8BCC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984FEA6-B907-4A75-A450-5F1C640CD9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764B5FC-2571-42C5-9942-F3F0141005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0722C5B-2CAB-4332-9D08-E0B88355B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213C6-BE20-4777-83C5-FEF283D5B4EB}" type="datetimeFigureOut">
              <a:rPr lang="pt-BR" smtClean="0"/>
              <a:t>30/08/2024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F562193-3865-4284-B8D0-68CE0429E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4AAA3FE-C9D0-4FF1-90EF-445B24DE9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15E28-5F6E-4C56-A3AD-35C50F0052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1558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9FDF32-2E00-4BA6-97AA-BBBA4D3F7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62367C8-533F-4555-9A51-EC28FFC983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07EA66B-8CD7-4849-B65D-37089E77A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213C6-BE20-4777-83C5-FEF283D5B4EB}" type="datetimeFigureOut">
              <a:rPr lang="pt-BR" smtClean="0"/>
              <a:t>30/08/2024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E05E462-B6F2-431F-82F6-6A04CE71A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B9F247F-2BAA-451C-B0CC-F9609912E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15E28-5F6E-4C56-A3AD-35C50F0052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4741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88FBD96-0113-47E0-BBC4-8DCA372388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F5F870B-1494-4264-85E9-00CA124200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1766909-4E64-42A4-94D0-84938146F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213C6-BE20-4777-83C5-FEF283D5B4EB}" type="datetimeFigureOut">
              <a:rPr lang="pt-BR" smtClean="0"/>
              <a:t>30/08/2024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11BD83A-47AA-4ACC-AE23-0EA42C2D8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2938AC9-5669-4F75-8424-F8863A6BB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15E28-5F6E-4C56-A3AD-35C50F0052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9630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EF636D0F-3C2D-49EA-9C47-EFF08B6E4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5CE529F-0603-4F5E-AC0F-984338CB2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E5C2C6D-C16F-49CD-A4A4-D92EC78D8E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A213C6-BE20-4777-83C5-FEF283D5B4EB}" type="datetimeFigureOut">
              <a:rPr lang="pt-BR" smtClean="0"/>
              <a:t>30/08/2024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96C3AED-4D2A-4893-AFC9-D3BA6D0627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2DAE81A-D1E1-41AC-9053-46FC5D6C18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F15E28-5F6E-4C56-A3AD-35C50F0052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0090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portal.coren-sp.gov.br/sites/default/files/administracao_de_medicamentos_por_via_intramuscular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1DF5EF-3A58-4597-B4C8-739507AAA1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Injeção intramuscular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1E17244-53DC-4341-91FC-4FBB76C50B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  <a:p>
            <a:r>
              <a:rPr lang="pt-BR" dirty="0"/>
              <a:t>Lizandra Alvares Félix Barros</a:t>
            </a:r>
          </a:p>
        </p:txBody>
      </p:sp>
    </p:spTree>
    <p:extLst>
      <p:ext uri="{BB962C8B-B14F-4D97-AF65-F5344CB8AC3E}">
        <p14:creationId xmlns:p14="http://schemas.microsoft.com/office/powerpoint/2010/main" val="4750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E47F4B-253C-46B1-9886-B7083084C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Definição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A30BE04-F331-426D-A981-717CEC2A2B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É a aplicação de medicamento no tecido muscular, devendo-se levar em conta: massa muscular suficientemente grande para absorver o medicamento, espessura do tecido adiposo, idade do paciente, irritabilidade da droga e distância em relação a vasos e nervos importantes, na escolha do local para a aplicação.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33797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FECD3C-C21E-4E17-AA01-A85D0EFC0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Indicação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27737E-CBFD-4A3A-B3A5-F17FFA89BA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Injetar ou infundir medicamentos que não podem ser administrados por outras vias; </a:t>
            </a:r>
          </a:p>
          <a:p>
            <a:r>
              <a:rPr lang="pt-BR" dirty="0"/>
              <a:t>Pacientes com indicação ou necessidade de aplicação de medicamentos e vacinas pela via intramuscular; </a:t>
            </a:r>
          </a:p>
          <a:p>
            <a:r>
              <a:rPr lang="pt-BR" dirty="0"/>
              <a:t>Administrar medicações irritantes e viscosas que não sejam bem absorvidas no tubo digestivo e tecido subcutâneo.</a:t>
            </a:r>
          </a:p>
        </p:txBody>
      </p:sp>
    </p:spTree>
    <p:extLst>
      <p:ext uri="{BB962C8B-B14F-4D97-AF65-F5344CB8AC3E}">
        <p14:creationId xmlns:p14="http://schemas.microsoft.com/office/powerpoint/2010/main" val="2366779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07CE04-4C18-4620-8A43-A1CA3C15B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Material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15D66AF-DE5D-487C-8A47-E790F645FE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0748"/>
            <a:ext cx="10515600" cy="5102087"/>
          </a:xfrm>
        </p:spPr>
        <p:txBody>
          <a:bodyPr>
            <a:normAutofit fontScale="85000" lnSpcReduction="10000"/>
          </a:bodyPr>
          <a:lstStyle/>
          <a:p>
            <a:r>
              <a:rPr lang="pt-BR" dirty="0"/>
              <a:t>Prescrição médica legível (exceto os imunobiológicos que usamos no Calendário do Programa Nacional de Imunização (PNI)); </a:t>
            </a:r>
          </a:p>
          <a:p>
            <a:r>
              <a:rPr lang="pt-BR" dirty="0"/>
              <a:t>Luvas de procedimentos; </a:t>
            </a:r>
          </a:p>
          <a:p>
            <a:r>
              <a:rPr lang="pt-BR" dirty="0"/>
              <a:t>Bandeja ou cuba rim; </a:t>
            </a:r>
          </a:p>
          <a:p>
            <a:r>
              <a:rPr lang="pt-BR" dirty="0"/>
              <a:t>Algodão embebido em álcool a 70% (dispensável para aplicação de imunobiológico); </a:t>
            </a:r>
          </a:p>
          <a:p>
            <a:r>
              <a:rPr lang="pt-BR" dirty="0"/>
              <a:t>Seringas descartáveis de 1, 3 ou 5 ml (dependendo do volume a ser injetado) </a:t>
            </a:r>
          </a:p>
          <a:p>
            <a:r>
              <a:rPr lang="pt-BR" dirty="0"/>
              <a:t>Agulha 40X12 (aspiração da medicação e/ou diluição); </a:t>
            </a:r>
          </a:p>
          <a:p>
            <a:r>
              <a:rPr lang="pt-BR" dirty="0"/>
              <a:t>Agulha para aplicação com comprimento e calibre adequados (a escolha dependerá da solução, local de aplicação e idade); </a:t>
            </a:r>
          </a:p>
          <a:p>
            <a:r>
              <a:rPr lang="pt-BR" dirty="0"/>
              <a:t>Medicação e/ou medicações prescritas a serem preparadas. </a:t>
            </a:r>
          </a:p>
          <a:p>
            <a:r>
              <a:rPr lang="pt-BR" dirty="0"/>
              <a:t>Diluente para o Medicamento (se necessário); </a:t>
            </a:r>
          </a:p>
          <a:p>
            <a:r>
              <a:rPr lang="pt-BR" dirty="0"/>
              <a:t>Algodão Seco.</a:t>
            </a:r>
          </a:p>
        </p:txBody>
      </p:sp>
    </p:spTree>
    <p:extLst>
      <p:ext uri="{BB962C8B-B14F-4D97-AF65-F5344CB8AC3E}">
        <p14:creationId xmlns:p14="http://schemas.microsoft.com/office/powerpoint/2010/main" val="2538978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2E331C-17FA-465C-968A-DF976098D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8D816E8-615D-4952-8331-7ACDDF2A1C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D776D21-45C2-4D8C-A76A-E4FC702853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827" t="36520" r="36522" b="11866"/>
          <a:stretch/>
        </p:blipFill>
        <p:spPr>
          <a:xfrm>
            <a:off x="614744" y="288743"/>
            <a:ext cx="10962511" cy="6280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766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FF95BE-E1FE-4ACB-A4F0-0B77FB018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29653A8-7EBF-497F-8FC0-8D4AA89D4D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33F97D7-A610-4AB2-BC15-15D0321EFD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456" t="19115" r="15652" b="19019"/>
          <a:stretch/>
        </p:blipFill>
        <p:spPr>
          <a:xfrm>
            <a:off x="1782417" y="86757"/>
            <a:ext cx="8627166" cy="6684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824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81F80F-0A09-43E7-B590-159178CA6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D6F0CA4-D98F-4B26-B860-E901158B52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1026" name="Picture 2" descr="Agulhas Hipodérmicas Descartáveis - Foto 1">
            <a:extLst>
              <a:ext uri="{FF2B5EF4-FFF2-40B4-BE49-F238E27FC236}">
                <a16:creationId xmlns:a16="http://schemas.microsoft.com/office/drawing/2014/main" id="{D163288F-868D-4A28-B4ED-B44E867731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09" y="162185"/>
            <a:ext cx="5618922" cy="6533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gulhas, seringas e suas indicações.pptx">
            <a:extLst>
              <a:ext uri="{FF2B5EF4-FFF2-40B4-BE49-F238E27FC236}">
                <a16:creationId xmlns:a16="http://schemas.microsoft.com/office/drawing/2014/main" id="{7E1581A9-40E5-49F5-A30E-CA5FE5B6AD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4" r="14116"/>
          <a:stretch/>
        </p:blipFill>
        <p:spPr bwMode="auto">
          <a:xfrm>
            <a:off x="6281531" y="861736"/>
            <a:ext cx="5547369" cy="5134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7527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B5C3AD-3722-4F78-B4B7-31E450B2B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469" y="293274"/>
            <a:ext cx="10515600" cy="1325563"/>
          </a:xfrm>
        </p:spPr>
        <p:txBody>
          <a:bodyPr/>
          <a:lstStyle/>
          <a:p>
            <a:r>
              <a:rPr lang="pt-BR" b="1" dirty="0"/>
              <a:t>Técnica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73C4D02-FA27-47C5-A268-0481619E73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469" y="1618837"/>
            <a:ext cx="11039061" cy="466725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dirty="0"/>
              <a:t>1. Ler a prescrição médica que deve conter o nome do paciente, nome do medicamento, dose, via de administração, horário, frequência da administração; </a:t>
            </a:r>
          </a:p>
          <a:p>
            <a:pPr marL="0" indent="0">
              <a:buNone/>
            </a:pPr>
            <a:r>
              <a:rPr lang="pt-BR" dirty="0"/>
              <a:t>2. Avaliar possíveis alergias ao medicamento a ser administrado; </a:t>
            </a:r>
          </a:p>
          <a:p>
            <a:pPr marL="0" indent="0">
              <a:buNone/>
            </a:pPr>
            <a:r>
              <a:rPr lang="pt-BR" dirty="0"/>
              <a:t>3. Realizar higienização das mãos; </a:t>
            </a:r>
          </a:p>
          <a:p>
            <a:pPr marL="0" indent="0">
              <a:buNone/>
            </a:pPr>
            <a:r>
              <a:rPr lang="pt-BR" dirty="0"/>
              <a:t>4. Fazer a desinfecção do balcão de preparo de medicamentos e da bandeja com álcool 70%; </a:t>
            </a:r>
          </a:p>
          <a:p>
            <a:pPr marL="0" indent="0">
              <a:buNone/>
            </a:pPr>
            <a:r>
              <a:rPr lang="pt-BR" dirty="0"/>
              <a:t>5. Separar o material necessário, colocando-o na bandeja; </a:t>
            </a:r>
          </a:p>
          <a:p>
            <a:pPr marL="0" indent="0">
              <a:buNone/>
            </a:pPr>
            <a:r>
              <a:rPr lang="pt-BR" dirty="0"/>
              <a:t>6. Conferir o nome do medicamento, dose, via e prazo de validade; </a:t>
            </a:r>
          </a:p>
          <a:p>
            <a:pPr marL="0" indent="0">
              <a:buNone/>
            </a:pPr>
            <a:r>
              <a:rPr lang="pt-BR" dirty="0"/>
              <a:t>7. Fazer a desinfecção da ampola/frasco ampola com algodão umedecido com Clorexidina alcoólico 0,5% ou Álcool 70%. Nos casos de frasco-ampola retirar a proteção metálica com o auxílio de um pedaço de algodão ou extrator de grampos e após, fazer a desinfecção;</a:t>
            </a:r>
          </a:p>
        </p:txBody>
      </p:sp>
    </p:spTree>
    <p:extLst>
      <p:ext uri="{BB962C8B-B14F-4D97-AF65-F5344CB8AC3E}">
        <p14:creationId xmlns:p14="http://schemas.microsoft.com/office/powerpoint/2010/main" val="42623185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ABB69AA-0420-4855-832B-EAE533677D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986" y="518560"/>
            <a:ext cx="11208027" cy="582087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dirty="0"/>
              <a:t>8. Abrir a embalagem da seringa e acoplá-la à agulha para aspiração do medicamento (40x12), observando-se a técnica asséptica, protegendo-a em sua embalagem original; </a:t>
            </a:r>
          </a:p>
          <a:p>
            <a:pPr marL="0" indent="0">
              <a:buNone/>
            </a:pPr>
            <a:r>
              <a:rPr lang="pt-BR" dirty="0"/>
              <a:t>9. Quebrar a ampola, envolvendo-a com um pedaço de algodão ou gaze, pressionando-a com os dedos indicador e polegar da mão dominante; </a:t>
            </a:r>
          </a:p>
          <a:p>
            <a:pPr marL="0" indent="0">
              <a:buNone/>
            </a:pPr>
            <a:r>
              <a:rPr lang="pt-BR" dirty="0"/>
              <a:t>10. Retirar o protetor da agulha e mantê-lo dentro de sua embalagem original sobre o balcão de preparo do medicamento ou dentro da bandeja; </a:t>
            </a:r>
          </a:p>
          <a:p>
            <a:pPr marL="0" indent="0">
              <a:buNone/>
            </a:pPr>
            <a:r>
              <a:rPr lang="pt-BR" dirty="0"/>
              <a:t>11. Aspirar o medicamento segurando a ampola ou frasco-ampola com os dedos indicador e médio da mão não dominante, segurar a seringa com os dedos polegar e anular da mão não dominante e com os dedos polegar, indicador e médio da mão dominante, tracionar a extremidade do êmbolo sem contaminar sua extensão, aspirando o medicamento; </a:t>
            </a:r>
          </a:p>
          <a:p>
            <a:pPr marL="0" indent="0">
              <a:buNone/>
            </a:pPr>
            <a:r>
              <a:rPr lang="pt-BR" dirty="0"/>
              <a:t>12. Se necessário, dilua o medicamento para obter a dose prescrita; </a:t>
            </a:r>
          </a:p>
          <a:p>
            <a:pPr marL="0" indent="0">
              <a:buNone/>
            </a:pPr>
            <a:r>
              <a:rPr lang="pt-BR" dirty="0"/>
              <a:t>13. </a:t>
            </a:r>
            <a:r>
              <a:rPr lang="pt-BR" dirty="0" err="1"/>
              <a:t>Reencapar</a:t>
            </a:r>
            <a:r>
              <a:rPr lang="pt-BR" dirty="0"/>
              <a:t> passivamente a agulha, colocando a ponta da agulha na entrada da tampa até cobri-la completamente; </a:t>
            </a:r>
          </a:p>
        </p:txBody>
      </p:sp>
    </p:spTree>
    <p:extLst>
      <p:ext uri="{BB962C8B-B14F-4D97-AF65-F5344CB8AC3E}">
        <p14:creationId xmlns:p14="http://schemas.microsoft.com/office/powerpoint/2010/main" val="36372336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0FA5AC7-015D-4186-AC53-3DD7EE5454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147" y="553416"/>
            <a:ext cx="11022495" cy="538355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dirty="0"/>
              <a:t>14.Trocar agulha de diluição por agulha de aplicação com calibre adequado ao paciente; </a:t>
            </a:r>
          </a:p>
          <a:p>
            <a:pPr marL="0" indent="0">
              <a:buNone/>
            </a:pPr>
            <a:r>
              <a:rPr lang="pt-BR" dirty="0"/>
              <a:t>15. Colocar a seringa na posição vertical e retirar o ar; </a:t>
            </a:r>
          </a:p>
          <a:p>
            <a:pPr marL="0" indent="0">
              <a:buNone/>
            </a:pPr>
            <a:r>
              <a:rPr lang="pt-BR" dirty="0"/>
              <a:t>16. Levar a bandeja próximo ao leito do paciente; </a:t>
            </a:r>
          </a:p>
          <a:p>
            <a:pPr marL="0" indent="0">
              <a:buNone/>
            </a:pPr>
            <a:r>
              <a:rPr lang="pt-BR" dirty="0"/>
              <a:t>17. Manter a privacidade do usuário; </a:t>
            </a:r>
          </a:p>
          <a:p>
            <a:pPr marL="0" indent="0">
              <a:buNone/>
            </a:pPr>
            <a:r>
              <a:rPr lang="pt-BR" dirty="0"/>
              <a:t>18. Conferir o nome completo do paciente, medicamento e via de administração; </a:t>
            </a:r>
          </a:p>
          <a:p>
            <a:pPr marL="0" indent="0">
              <a:buNone/>
            </a:pPr>
            <a:r>
              <a:rPr lang="pt-BR" dirty="0"/>
              <a:t>19. Explicar ao paciente e ao acompanhante o procedimento e informar o medicamento a ser administrado;</a:t>
            </a:r>
          </a:p>
          <a:p>
            <a:pPr marL="0" indent="0">
              <a:buNone/>
            </a:pPr>
            <a:r>
              <a:rPr lang="pt-BR" dirty="0"/>
              <a:t>20. Posicionar o cliente de maneira confortável e adequada para a realização do procedimento, de acordo com o local de aplicação:</a:t>
            </a:r>
          </a:p>
          <a:p>
            <a:pPr marL="0" indent="0" algn="ctr">
              <a:buNone/>
            </a:pPr>
            <a:r>
              <a:rPr lang="pt-BR" b="1" dirty="0"/>
              <a:t>Deltoide, vasto lateral, reto femoral, dorso glúteo, </a:t>
            </a:r>
            <a:r>
              <a:rPr lang="pt-BR" b="1" dirty="0" err="1"/>
              <a:t>ventro</a:t>
            </a:r>
            <a:r>
              <a:rPr lang="pt-BR" b="1" dirty="0"/>
              <a:t> glúteo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64487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3A0F18-99D6-4B48-A8BC-43E240098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2F4373C-21E1-4D38-8D36-4C10B52C1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669" y="365125"/>
            <a:ext cx="10836966" cy="4418910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21. Calçar luvas de procedimento; </a:t>
            </a:r>
          </a:p>
          <a:p>
            <a:pPr marL="0" indent="0">
              <a:buNone/>
            </a:pPr>
            <a:r>
              <a:rPr lang="pt-BR" dirty="0"/>
              <a:t>22. Selecionar a região apropriada para injeção, excluindo a existência de equimose, inflamação ou edema; </a:t>
            </a:r>
          </a:p>
          <a:p>
            <a:pPr marL="0" indent="0">
              <a:buNone/>
            </a:pPr>
            <a:r>
              <a:rPr lang="pt-BR" dirty="0"/>
              <a:t>23. Expor a área e delimitar o local para aplicação de acordo com o músculo: </a:t>
            </a:r>
          </a:p>
        </p:txBody>
      </p:sp>
      <p:pic>
        <p:nvPicPr>
          <p:cNvPr id="2050" name="Picture 2" descr="Nenhuma descrição de foto disponível.">
            <a:extLst>
              <a:ext uri="{FF2B5EF4-FFF2-40B4-BE49-F238E27FC236}">
                <a16:creationId xmlns:a16="http://schemas.microsoft.com/office/drawing/2014/main" id="{CA1C4DFF-5011-4EF3-94C7-54071BD549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9" t="23086"/>
          <a:stretch/>
        </p:blipFill>
        <p:spPr bwMode="auto">
          <a:xfrm>
            <a:off x="3193774" y="2517913"/>
            <a:ext cx="4890466" cy="3853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4815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85961BC-C5DD-40C0-BBF6-BA62C3F837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903" y="367885"/>
            <a:ext cx="10969488" cy="609917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dirty="0"/>
              <a:t>24. Realizar antissepsia local com algodão embebido em álcool a 70%, com movimentos em um único sentido; </a:t>
            </a:r>
          </a:p>
          <a:p>
            <a:pPr marL="0" indent="0">
              <a:buNone/>
            </a:pPr>
            <a:r>
              <a:rPr lang="pt-BR" dirty="0"/>
              <a:t>25. Segurar a bola de algodão ou gaze entre o terceiro e quarto dedo da mão não dominante; </a:t>
            </a:r>
          </a:p>
          <a:p>
            <a:pPr marL="0" indent="0">
              <a:buNone/>
            </a:pPr>
            <a:r>
              <a:rPr lang="pt-BR" dirty="0"/>
              <a:t>26. Remover a capa ou bainha da agulha, puxando-a em linha reta para trás; </a:t>
            </a:r>
          </a:p>
          <a:p>
            <a:pPr marL="0" indent="0">
              <a:buNone/>
            </a:pPr>
            <a:r>
              <a:rPr lang="pt-BR" dirty="0"/>
              <a:t>27. Segurar a seringa entre o polegar e o dedo indicador da mão dominante; </a:t>
            </a:r>
          </a:p>
          <a:p>
            <a:pPr marL="0" indent="0">
              <a:buNone/>
            </a:pPr>
            <a:r>
              <a:rPr lang="pt-BR" dirty="0"/>
              <a:t>28. Introduzir a agulha em um ângulo de 90° em relação ao músculo com </a:t>
            </a:r>
            <a:r>
              <a:rPr lang="pt-BR" dirty="0" err="1"/>
              <a:t>bisel</a:t>
            </a:r>
            <a:r>
              <a:rPr lang="pt-BR" dirty="0"/>
              <a:t> lateralizado;</a:t>
            </a:r>
          </a:p>
          <a:p>
            <a:pPr marL="0" indent="0">
              <a:buNone/>
            </a:pPr>
            <a:r>
              <a:rPr lang="pt-BR" dirty="0"/>
              <a:t>29. Proceder a aspiração antes de injetar o medicamento no músculo, para certificar-se que nenhum vaso sanguíneo foi atingido. Com a mão não dominante, puxe o êmbolo discretamente até retorno de bolhas de ar (este procedimento está em desuso para aplicação de imunobiológico); </a:t>
            </a:r>
          </a:p>
          <a:p>
            <a:pPr marL="0" indent="0">
              <a:buNone/>
            </a:pPr>
            <a:r>
              <a:rPr lang="pt-BR" dirty="0"/>
              <a:t>30. Depois que a agulha perfurar a pele, mantenha polegar e o dedo indicador da mão dominante firme para segurar o canhão e o corpo da seringa (sem que haja troca de mão); </a:t>
            </a:r>
          </a:p>
        </p:txBody>
      </p:sp>
    </p:spTree>
    <p:extLst>
      <p:ext uri="{BB962C8B-B14F-4D97-AF65-F5344CB8AC3E}">
        <p14:creationId xmlns:p14="http://schemas.microsoft.com/office/powerpoint/2010/main" val="3100808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6910057-48CE-4599-9C23-D279863021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634" y="473903"/>
            <a:ext cx="11274287" cy="53968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/>
              <a:t>31.Caso ocorra o refluxo de sangue, não faça a aplicação. Retire a agulha e reinicie o processo; </a:t>
            </a:r>
          </a:p>
          <a:p>
            <a:pPr marL="0" indent="0">
              <a:buNone/>
            </a:pPr>
            <a:r>
              <a:rPr lang="pt-BR" dirty="0"/>
              <a:t>32. Injetar o líquido empurrando lentamente o êmbolo com a mão posta à que segura a seringa; </a:t>
            </a:r>
          </a:p>
          <a:p>
            <a:pPr marL="0" indent="0">
              <a:buNone/>
            </a:pPr>
            <a:r>
              <a:rPr lang="pt-BR" dirty="0"/>
              <a:t>33. Retirar a agulha em movimento único, rápido e firme; </a:t>
            </a:r>
          </a:p>
          <a:p>
            <a:pPr marL="0" indent="0">
              <a:buNone/>
            </a:pPr>
            <a:r>
              <a:rPr lang="pt-BR" dirty="0"/>
              <a:t>34. Realizar, com algodão seco, suave pressão local (sem massagear) até que se conclua hemostasia; </a:t>
            </a:r>
          </a:p>
          <a:p>
            <a:pPr marL="0" indent="0">
              <a:buNone/>
            </a:pPr>
            <a:r>
              <a:rPr lang="pt-BR" dirty="0"/>
              <a:t>35. Ocluir com curativo próprio se disponível; </a:t>
            </a:r>
          </a:p>
          <a:p>
            <a:pPr marL="0" indent="0">
              <a:buNone/>
            </a:pPr>
            <a:r>
              <a:rPr lang="pt-BR" dirty="0"/>
              <a:t>36. Descartar a agulha sem capa ou a agulha envolta em bainha de segurança presa à seringa dentro do recipiente para materiais cortantes e perfurantes (não desconectar nem </a:t>
            </a:r>
            <a:r>
              <a:rPr lang="pt-BR" dirty="0" err="1"/>
              <a:t>reencapar</a:t>
            </a:r>
            <a:r>
              <a:rPr lang="pt-BR" dirty="0"/>
              <a:t> a agulha da seringa);</a:t>
            </a:r>
          </a:p>
        </p:txBody>
      </p:sp>
    </p:spTree>
    <p:extLst>
      <p:ext uri="{BB962C8B-B14F-4D97-AF65-F5344CB8AC3E}">
        <p14:creationId xmlns:p14="http://schemas.microsoft.com/office/powerpoint/2010/main" val="37731330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546592-21AC-4516-B81F-1908116AE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FF0000"/>
                </a:solidFill>
              </a:rPr>
              <a:t>Locais de aplicação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53C829F-7DA6-4E8C-8055-CEE436161E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5BC38AF-9526-4F6A-9422-4E696DE330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09" t="47922" r="16957" b="19018"/>
          <a:stretch/>
        </p:blipFill>
        <p:spPr>
          <a:xfrm>
            <a:off x="629539" y="1825625"/>
            <a:ext cx="10724261" cy="3167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6146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99EEEF-C6D8-48B7-AAC3-AA6D7F7A0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14E1E0B-2A2B-47B2-925E-E470271B9B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FD76FFA-D15D-4BA6-9D27-80B170905A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501" t="26609" r="36087" b="19792"/>
          <a:stretch/>
        </p:blipFill>
        <p:spPr>
          <a:xfrm>
            <a:off x="437322" y="327267"/>
            <a:ext cx="11025808" cy="6462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2474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50655F-191F-41A3-BFFB-1039040C7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b="1" dirty="0">
                <a:latin typeface="+mn-lt"/>
              </a:rPr>
              <a:t>Escolha do local: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F489C8B-07EF-4BD6-BD25-F23CA830F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5548"/>
            <a:ext cx="10515600" cy="4361415"/>
          </a:xfrm>
        </p:spPr>
        <p:txBody>
          <a:bodyPr/>
          <a:lstStyle/>
          <a:p>
            <a:pPr marL="0" indent="0">
              <a:buNone/>
            </a:pPr>
            <a:endParaRPr lang="pt-BR" sz="3600" b="1" dirty="0"/>
          </a:p>
          <a:p>
            <a:pPr marL="0" indent="0">
              <a:buNone/>
            </a:pPr>
            <a:r>
              <a:rPr lang="pt-BR" sz="3600" b="1" dirty="0"/>
              <a:t>Posicionamento do paciente:</a:t>
            </a:r>
          </a:p>
          <a:p>
            <a:pPr marL="0" indent="0">
              <a:buNone/>
            </a:pPr>
            <a:r>
              <a:rPr lang="pt-BR" dirty="0"/>
              <a:t>20.1 Deltoide - sentado ou em pé; </a:t>
            </a:r>
          </a:p>
          <a:p>
            <a:pPr marL="0" indent="0">
              <a:buNone/>
            </a:pPr>
            <a:r>
              <a:rPr lang="pt-BR" dirty="0"/>
              <a:t>20.2 Vasto lateral da coxa – Deitado em decúbito dorsal; </a:t>
            </a:r>
          </a:p>
          <a:p>
            <a:pPr marL="0" indent="0">
              <a:buNone/>
            </a:pPr>
            <a:r>
              <a:rPr lang="pt-BR" dirty="0"/>
              <a:t>20.3 Dorso glúteo ou </a:t>
            </a:r>
            <a:r>
              <a:rPr lang="pt-BR" dirty="0" err="1"/>
              <a:t>ventro</a:t>
            </a:r>
            <a:r>
              <a:rPr lang="pt-BR" dirty="0"/>
              <a:t> glúteo - Deitado em decúbito ventral ou lateral ou em pé;</a:t>
            </a:r>
          </a:p>
        </p:txBody>
      </p:sp>
    </p:spTree>
    <p:extLst>
      <p:ext uri="{BB962C8B-B14F-4D97-AF65-F5344CB8AC3E}">
        <p14:creationId xmlns:p14="http://schemas.microsoft.com/office/powerpoint/2010/main" val="22472218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DD1452-5EAE-44BA-84A2-6734FB35D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2642132-014A-4665-91DA-115A32E824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D990BFC-D185-4FF4-B306-68D563E67E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913" t="39802" r="21957" b="35452"/>
          <a:stretch/>
        </p:blipFill>
        <p:spPr>
          <a:xfrm>
            <a:off x="256028" y="45183"/>
            <a:ext cx="11526830" cy="296271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8DDC627-43CD-4A49-BCE4-B9229D627E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369" t="24641" r="22282" b="65224"/>
          <a:stretch/>
        </p:blipFill>
        <p:spPr>
          <a:xfrm>
            <a:off x="77586" y="2650435"/>
            <a:ext cx="11705272" cy="1227223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88696124-31DF-45FC-856A-A376EA02F5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267" t="58020" r="23020" b="15764"/>
          <a:stretch/>
        </p:blipFill>
        <p:spPr>
          <a:xfrm>
            <a:off x="503583" y="3639505"/>
            <a:ext cx="11118574" cy="3169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57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5744E7-2E6D-4C09-9D18-CF1D10B3A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526367A-94F1-496F-970C-3A76C076A8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AutoShape 2" descr="VIAS DE ADMINISTRAÇÃO DE MEDICAMENTOS – estudandoenfermagemblog">
            <a:extLst>
              <a:ext uri="{FF2B5EF4-FFF2-40B4-BE49-F238E27FC236}">
                <a16:creationId xmlns:a16="http://schemas.microsoft.com/office/drawing/2014/main" id="{CC2A8689-C1A3-4522-9E61-A5D07D303E8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5124" name="Picture 4" descr="VIAS DE ADMINISTRAÇÃO DE MEDICAMENTOS – estudandoenfermagemblog">
            <a:extLst>
              <a:ext uri="{FF2B5EF4-FFF2-40B4-BE49-F238E27FC236}">
                <a16:creationId xmlns:a16="http://schemas.microsoft.com/office/drawing/2014/main" id="{0CAED39E-71D6-4CC8-BE48-68AD56AE9F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4" t="25964" r="2896" b="5777"/>
          <a:stretch/>
        </p:blipFill>
        <p:spPr bwMode="auto">
          <a:xfrm>
            <a:off x="2001078" y="1027906"/>
            <a:ext cx="8746434" cy="4768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65535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AF192F-413B-422C-8793-6F9502BC6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845423D-8C96-4533-8307-3253771001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3E56267-2005-420F-99EC-D256F37D01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152" t="33035" r="22283" b="15345"/>
          <a:stretch/>
        </p:blipFill>
        <p:spPr>
          <a:xfrm>
            <a:off x="543338" y="212035"/>
            <a:ext cx="11214961" cy="5964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7278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3AFBA7-7863-4EE5-9CC3-579C426BF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Ventro</a:t>
            </a:r>
            <a:r>
              <a:rPr lang="pt-BR" dirty="0"/>
              <a:t> glútea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D4F2C10-78D7-4C67-BC4D-F39DA04746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3074" name="Picture 2" descr="Uso da técnica de Hochstetter para injeção intramuscular pelos  profissionais de enfermagem de Unidades Básicas de Saúde">
            <a:extLst>
              <a:ext uri="{FF2B5EF4-FFF2-40B4-BE49-F238E27FC236}">
                <a16:creationId xmlns:a16="http://schemas.microsoft.com/office/drawing/2014/main" id="{4D75AF53-E556-45AE-BE1E-61727468D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209" y="518038"/>
            <a:ext cx="6016487" cy="6097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lipse 3">
            <a:extLst>
              <a:ext uri="{FF2B5EF4-FFF2-40B4-BE49-F238E27FC236}">
                <a16:creationId xmlns:a16="http://schemas.microsoft.com/office/drawing/2014/main" id="{1CA87D64-FA25-4655-981C-C3D090EE2881}"/>
              </a:ext>
            </a:extLst>
          </p:cNvPr>
          <p:cNvSpPr/>
          <p:nvPr/>
        </p:nvSpPr>
        <p:spPr>
          <a:xfrm>
            <a:off x="6546574" y="2027582"/>
            <a:ext cx="318052" cy="34455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46742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CE19FA-B59F-4193-AF5D-4DBE1414F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78A5C8-D07D-493A-ADCB-397A40DA69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6C176AF-1DB9-4230-8D9E-C2C790D3D3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435" t="35354" r="22826" b="16893"/>
          <a:stretch/>
        </p:blipFill>
        <p:spPr>
          <a:xfrm>
            <a:off x="1013792" y="192596"/>
            <a:ext cx="10164419" cy="527445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91E4C5B0-E30D-4415-BCE6-FE1CF1F0DF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326" t="30538" r="23260" b="58458"/>
          <a:stretch/>
        </p:blipFill>
        <p:spPr>
          <a:xfrm>
            <a:off x="1013789" y="5442318"/>
            <a:ext cx="10164419" cy="1223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0394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5B5C49-A4EA-408A-9ACF-6C7DB956E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72310C8-AB30-4152-A3C4-7CAB8E31CF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098" name="Picture 2" descr="https://scontent.fcgr3-1.fna.fbcdn.net/v/t1.18169-9/22815447_1564781143583708_3671884356117255513_n.jpg?_nc_cat=102&amp;ccb=1-7&amp;_nc_sid=7b2446&amp;_nc_ohc=6_Ip3SPn3JQQ7kNvgE2yzAv&amp;_nc_ht=scontent.fcgr3-1.fna&amp;oh=00_AYDx-2itsTiVGzs8AeLF-MtERWep9nLaBHqtbKPNbs6-UA&amp;oe=66F9ED86">
            <a:extLst>
              <a:ext uri="{FF2B5EF4-FFF2-40B4-BE49-F238E27FC236}">
                <a16:creationId xmlns:a16="http://schemas.microsoft.com/office/drawing/2014/main" id="{2367AAC8-2682-468E-8E81-30CF4B7F46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8241" y="1183446"/>
            <a:ext cx="7535517" cy="4709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lipse 3">
            <a:extLst>
              <a:ext uri="{FF2B5EF4-FFF2-40B4-BE49-F238E27FC236}">
                <a16:creationId xmlns:a16="http://schemas.microsoft.com/office/drawing/2014/main" id="{84FBC5D2-84F9-4481-9591-57572FBBD4BD}"/>
              </a:ext>
            </a:extLst>
          </p:cNvPr>
          <p:cNvSpPr/>
          <p:nvPr/>
        </p:nvSpPr>
        <p:spPr>
          <a:xfrm>
            <a:off x="7089913" y="2809461"/>
            <a:ext cx="265044" cy="27829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91406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76FC6B-64F0-40CB-B14B-4B39AAF6D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F13213A-6AC0-44A3-A0B9-489AD093FA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65DA8EF-2F57-471B-8289-CFD4F23436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805" t="19502" r="22826" b="20179"/>
          <a:stretch/>
        </p:blipFill>
        <p:spPr>
          <a:xfrm>
            <a:off x="838200" y="216414"/>
            <a:ext cx="10111409" cy="6425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1094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25A04A2-4EFC-4AED-A771-7183B45E3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9626" y="2405408"/>
            <a:ext cx="3084443" cy="1023592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Local de aplicação</a:t>
            </a:r>
          </a:p>
        </p:txBody>
      </p:sp>
      <p:pic>
        <p:nvPicPr>
          <p:cNvPr id="6146" name="Picture 2" descr="Sistema Muscular. - ppt carregar">
            <a:extLst>
              <a:ext uri="{FF2B5EF4-FFF2-40B4-BE49-F238E27FC236}">
                <a16:creationId xmlns:a16="http://schemas.microsoft.com/office/drawing/2014/main" id="{37286F9F-8DE6-431E-B964-75D4F8793A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75" t="40773"/>
          <a:stretch/>
        </p:blipFill>
        <p:spPr bwMode="auto">
          <a:xfrm>
            <a:off x="4234069" y="365125"/>
            <a:ext cx="5328309" cy="581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57719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BAA641-7308-4792-A65F-9E09BCD8B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148" y="182008"/>
            <a:ext cx="10515600" cy="1325563"/>
          </a:xfrm>
        </p:spPr>
        <p:txBody>
          <a:bodyPr/>
          <a:lstStyle/>
          <a:p>
            <a:r>
              <a:rPr lang="pt-BR" b="1" dirty="0"/>
              <a:t>Exceção: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0DAB3EB-4BFC-4C8F-AAFC-B65E0FD430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669" y="1507571"/>
            <a:ext cx="10863470" cy="48004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 err="1">
                <a:solidFill>
                  <a:srgbClr val="FF0000"/>
                </a:solidFill>
              </a:rPr>
              <a:t>Noripurum</a:t>
            </a:r>
            <a:r>
              <a:rPr lang="pt-BR" dirty="0">
                <a:solidFill>
                  <a:srgbClr val="FF0000"/>
                </a:solidFill>
              </a:rPr>
              <a:t>® intramuscular</a:t>
            </a:r>
          </a:p>
          <a:p>
            <a:endParaRPr lang="pt-BR" dirty="0"/>
          </a:p>
          <a:p>
            <a:r>
              <a:rPr lang="pt-BR" dirty="0"/>
              <a:t>Deve ser administrado exclusivamente por via intramuscular. </a:t>
            </a:r>
          </a:p>
          <a:p>
            <a:r>
              <a:rPr lang="pt-BR" dirty="0"/>
              <a:t>Antes da administração da primeira dose, deve-se administrar segundo a técnica de aplicação em Z uma dose teste de ¼ a ½ da ampola (25 a 50 mg de ferro) em adultos e metade da dose diária em crianças . </a:t>
            </a:r>
          </a:p>
          <a:p>
            <a:r>
              <a:rPr lang="pt-BR" dirty="0"/>
              <a:t>Se nenhuma reação adversa ocorrer em pelo menos 30 minutos, pode-se administrar a porção restante da dose inicial. </a:t>
            </a:r>
          </a:p>
          <a:p>
            <a:r>
              <a:rPr lang="pt-BR" dirty="0"/>
              <a:t>Deve haver disponibilidade de equipamentos/ medicamentos para o tratamento de reações </a:t>
            </a:r>
            <a:r>
              <a:rPr lang="pt-BR" dirty="0" err="1"/>
              <a:t>anafilactóides</a:t>
            </a:r>
            <a:r>
              <a:rPr lang="pt-B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293054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30973E7-2C5F-4E6A-AC92-0E8722B1ED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887" y="367886"/>
            <a:ext cx="10515600" cy="5860636"/>
          </a:xfrm>
        </p:spPr>
        <p:txBody>
          <a:bodyPr>
            <a:normAutofit/>
          </a:bodyPr>
          <a:lstStyle/>
          <a:p>
            <a:r>
              <a:rPr lang="pt-BR" dirty="0"/>
              <a:t>Técnica de aplicação intramuscular em "Z" </a:t>
            </a:r>
            <a:r>
              <a:rPr lang="pt-BR" dirty="0" err="1"/>
              <a:t>Noripurum</a:t>
            </a:r>
            <a:r>
              <a:rPr lang="pt-BR" dirty="0"/>
              <a:t>® intramuscular é de uso exclusivamente intramuscular, apresentando excelente tolerabilidade desde que sejam obedecidos cuidados especiais em sua técnica de aplicação. </a:t>
            </a:r>
          </a:p>
          <a:p>
            <a:r>
              <a:rPr lang="pt-BR" dirty="0"/>
              <a:t>Se tais cuidados não forem seguidos à risca pelo aplicador da injeção, pode ocorrer refluxo do líquido injetado e sua deposição sob a pele e o tecido subcutâneo, com a formação de manchas escuras de longa permanência e difícil remoção. </a:t>
            </a:r>
          </a:p>
          <a:p>
            <a:r>
              <a:rPr lang="pt-BR" dirty="0"/>
              <a:t>Para aplicar a injeção, use a agulha descartável que acompanha a embalagem ou outra </a:t>
            </a:r>
            <a:r>
              <a:rPr lang="pt-BR" dirty="0">
                <a:highlight>
                  <a:srgbClr val="FFFF00"/>
                </a:highlight>
              </a:rPr>
              <a:t>agulha de comprimento entre 5 a 6 cm</a:t>
            </a:r>
            <a:r>
              <a:rPr lang="pt-BR" dirty="0"/>
              <a:t>; o lúmen da agulha não deve ser muito grande. </a:t>
            </a:r>
          </a:p>
          <a:p>
            <a:r>
              <a:rPr lang="pt-BR" dirty="0"/>
              <a:t>Para administração em crianças e adultos mais leves, utilize agulhas menores e mais finas.</a:t>
            </a:r>
          </a:p>
        </p:txBody>
      </p:sp>
    </p:spTree>
    <p:extLst>
      <p:ext uri="{BB962C8B-B14F-4D97-AF65-F5344CB8AC3E}">
        <p14:creationId xmlns:p14="http://schemas.microsoft.com/office/powerpoint/2010/main" val="27093011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DCE74B-2580-4DCA-B8E6-59859DF50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Técnica em “Z”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39540C1-2D69-40D2-AF0F-1AFF4A48D7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196" t="22596" r="68261" b="55365"/>
          <a:stretch/>
        </p:blipFill>
        <p:spPr>
          <a:xfrm>
            <a:off x="2022394" y="1448397"/>
            <a:ext cx="2650435" cy="211293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9E5C011E-D038-43C9-B858-358E80C636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50" t="52840" r="70544" b="25592"/>
          <a:stretch/>
        </p:blipFill>
        <p:spPr>
          <a:xfrm>
            <a:off x="6758170" y="1508469"/>
            <a:ext cx="2650435" cy="204623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37AA029-814B-4E9E-BFBC-F7144B042E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609" t="29168" r="69674" b="48598"/>
          <a:stretch/>
        </p:blipFill>
        <p:spPr>
          <a:xfrm>
            <a:off x="984110" y="4007303"/>
            <a:ext cx="2994855" cy="2112934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6007913D-0C86-4B38-9E0C-11FFEC4CBE2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760" t="22015" r="67365" b="54205"/>
          <a:stretch/>
        </p:blipFill>
        <p:spPr>
          <a:xfrm>
            <a:off x="4395970" y="4113320"/>
            <a:ext cx="3457136" cy="2112933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34280004-5D23-4588-BDD8-8D23625BA53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500" t="52840" r="66167" b="19792"/>
          <a:stretch/>
        </p:blipFill>
        <p:spPr>
          <a:xfrm>
            <a:off x="8083388" y="3623681"/>
            <a:ext cx="3124502" cy="2253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6325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31362A-8CD2-47B7-8A08-ABB7239F0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4D09575-2B00-4194-9A67-CB7F1200EA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7170" name="Picture 2" descr="Administração de medicamentos - ppt carregar">
            <a:extLst>
              <a:ext uri="{FF2B5EF4-FFF2-40B4-BE49-F238E27FC236}">
                <a16:creationId xmlns:a16="http://schemas.microsoft.com/office/drawing/2014/main" id="{A293A63F-99A8-4BD0-B983-1484B5DC8F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2" t="5324" r="2463" b="18840"/>
          <a:stretch/>
        </p:blipFill>
        <p:spPr bwMode="auto">
          <a:xfrm>
            <a:off x="838200" y="181158"/>
            <a:ext cx="10164419" cy="631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18786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F7CBCE-FC8F-490D-A7FC-4E5C6C2CC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E52AA22-A055-44BB-B94C-CF37B17669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5826" y="1825625"/>
            <a:ext cx="6317974" cy="4351338"/>
          </a:xfrm>
        </p:spPr>
        <p:txBody>
          <a:bodyPr/>
          <a:lstStyle/>
          <a:p>
            <a:r>
              <a:rPr lang="pt-BR" dirty="0"/>
              <a:t>Ulceração em região deltoidea após administração de medicamentos contra indicados para esta via</a:t>
            </a:r>
          </a:p>
        </p:txBody>
      </p:sp>
      <p:pic>
        <p:nvPicPr>
          <p:cNvPr id="8194" name="Picture 2" descr="Adm med via intramuscular | PPT">
            <a:extLst>
              <a:ext uri="{FF2B5EF4-FFF2-40B4-BE49-F238E27FC236}">
                <a16:creationId xmlns:a16="http://schemas.microsoft.com/office/drawing/2014/main" id="{CDBA7A8C-5CA2-4561-A861-55622280B7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3" t="10145" r="53479"/>
          <a:stretch/>
        </p:blipFill>
        <p:spPr bwMode="auto">
          <a:xfrm>
            <a:off x="944217" y="681037"/>
            <a:ext cx="3866322" cy="5875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84550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788DFA-3025-4FA3-BF10-C59EA9800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Leitura obrigatória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22AC073-B349-4C0D-AB13-FD324B2D68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Injeção intramuscular – COREN-SP</a:t>
            </a:r>
          </a:p>
          <a:p>
            <a:pPr marL="0" indent="0">
              <a:buNone/>
            </a:pPr>
            <a:r>
              <a:rPr lang="pt-BR" dirty="0">
                <a:hlinkClick r:id="rId2"/>
              </a:rPr>
              <a:t>https://portal.coren-sp.gov.br/sites/default/files/administracao_de_medicamentos_por_via_intramuscular.pdf</a:t>
            </a: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183688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1317</Words>
  <Application>Microsoft Office PowerPoint</Application>
  <PresentationFormat>Widescreen</PresentationFormat>
  <Paragraphs>83</Paragraphs>
  <Slides>30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Tema do Office</vt:lpstr>
      <vt:lpstr>Injeção intramuscular</vt:lpstr>
      <vt:lpstr>Definição </vt:lpstr>
      <vt:lpstr>Indicação</vt:lpstr>
      <vt:lpstr>Material</vt:lpstr>
      <vt:lpstr>Apresentação do PowerPoint</vt:lpstr>
      <vt:lpstr>Apresentação do PowerPoint</vt:lpstr>
      <vt:lpstr>Apresentação do PowerPoint</vt:lpstr>
      <vt:lpstr>Técnica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Locais de aplicação</vt:lpstr>
      <vt:lpstr>Apresentação do PowerPoint</vt:lpstr>
      <vt:lpstr>Escolha do local:</vt:lpstr>
      <vt:lpstr>Apresentação do PowerPoint</vt:lpstr>
      <vt:lpstr>Apresentação do PowerPoint</vt:lpstr>
      <vt:lpstr>Apresentação do PowerPoint</vt:lpstr>
      <vt:lpstr>Ventro glútea</vt:lpstr>
      <vt:lpstr>Apresentação do PowerPoint</vt:lpstr>
      <vt:lpstr>Apresentação do PowerPoint</vt:lpstr>
      <vt:lpstr>Apresentação do PowerPoint</vt:lpstr>
      <vt:lpstr>Apresentação do PowerPoint</vt:lpstr>
      <vt:lpstr>Exceção: </vt:lpstr>
      <vt:lpstr>Apresentação do PowerPoint</vt:lpstr>
      <vt:lpstr>Técnica em “Z”</vt:lpstr>
      <vt:lpstr>Apresentação do PowerPoint</vt:lpstr>
      <vt:lpstr>Apresentação do PowerPoint</vt:lpstr>
      <vt:lpstr>Leitura obrigatória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Injeção intramuscular</dc:title>
  <dc:creator>rf4263</dc:creator>
  <cp:lastModifiedBy>rf4263</cp:lastModifiedBy>
  <cp:revision>8</cp:revision>
  <dcterms:created xsi:type="dcterms:W3CDTF">2024-08-31T00:05:18Z</dcterms:created>
  <dcterms:modified xsi:type="dcterms:W3CDTF">2024-08-31T01:00:17Z</dcterms:modified>
</cp:coreProperties>
</file>