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7" r:id="rId3"/>
    <p:sldId id="265" r:id="rId4"/>
    <p:sldId id="258" r:id="rId5"/>
    <p:sldId id="259" r:id="rId6"/>
    <p:sldId id="260" r:id="rId7"/>
    <p:sldId id="261" r:id="rId8"/>
    <p:sldId id="262" r:id="rId9"/>
    <p:sldId id="266" r:id="rId10"/>
    <p:sldId id="264" r:id="rId11"/>
    <p:sldId id="263" r:id="rId12"/>
    <p:sldId id="267" r:id="rId13"/>
    <p:sldId id="268" r:id="rId14"/>
    <p:sldId id="269" r:id="rId1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A3D043-843B-450E-8360-88D5F7527B3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0E2C4B75-1E31-40BA-B771-1DA14FC6AB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BD10B63-6CA7-4158-844C-50856F7B5F9B}"/>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5" name="Espaço Reservado para Rodapé 4">
            <a:extLst>
              <a:ext uri="{FF2B5EF4-FFF2-40B4-BE49-F238E27FC236}">
                <a16:creationId xmlns:a16="http://schemas.microsoft.com/office/drawing/2014/main" id="{A78D254C-D2E2-4328-A460-0D46B45628D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643EE75-53EC-4F33-9904-BB68393B6427}"/>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815376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896F9C-D8C3-4DF5-A391-0B1DB3420E1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911005B-9F5A-4B7C-90BD-498FD64FA2EB}"/>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89F8572-319A-49EE-9EE7-A8E358F2455C}"/>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5" name="Espaço Reservado para Rodapé 4">
            <a:extLst>
              <a:ext uri="{FF2B5EF4-FFF2-40B4-BE49-F238E27FC236}">
                <a16:creationId xmlns:a16="http://schemas.microsoft.com/office/drawing/2014/main" id="{6DDEC477-76D1-4037-B0C6-145A5063534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C9B3445-08BF-4BA0-9840-2D149502FA9B}"/>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877157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8B211C-1F01-46FC-BD12-DC6B87F12826}"/>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E14A155-A517-48C4-82C1-83E1A4CD30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59AAC44C-0CD9-42AE-B11B-E55A83E40E9D}"/>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5" name="Espaço Reservado para Rodapé 4">
            <a:extLst>
              <a:ext uri="{FF2B5EF4-FFF2-40B4-BE49-F238E27FC236}">
                <a16:creationId xmlns:a16="http://schemas.microsoft.com/office/drawing/2014/main" id="{731B3DA1-C626-4C81-B17F-3B461FC8BA5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6BFB432-F1B0-4A66-9F53-D2B76EFC779A}"/>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3218406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108D70-0BC8-41B2-95F6-BC682AD17FC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CE55779-E895-43C1-A627-0375DCFBF1D8}"/>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D37A11A-860F-4F1B-96C9-349FE3B83BB5}"/>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D82E47C-5F34-4EF9-9BAD-BA2DA0550F17}"/>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6" name="Espaço Reservado para Rodapé 5">
            <a:extLst>
              <a:ext uri="{FF2B5EF4-FFF2-40B4-BE49-F238E27FC236}">
                <a16:creationId xmlns:a16="http://schemas.microsoft.com/office/drawing/2014/main" id="{DED7A0DB-456B-416F-A49E-56CC527D8E9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E02DFDC-D02B-42EB-9BA7-D439B39CF7AB}"/>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751080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04760-C96D-40A8-9F5C-CC002BB5981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30E9AAF-BFEE-4239-BE44-F1B39BF65A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71380BAF-9F99-4260-A318-0751CADCF8B6}"/>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D4227B5-1A10-4C75-847A-29E600760B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0DA55C37-7D93-407F-81C3-90302680019C}"/>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9B79F0F-136A-4561-8AEB-2EADC123382C}"/>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8" name="Espaço Reservado para Rodapé 7">
            <a:extLst>
              <a:ext uri="{FF2B5EF4-FFF2-40B4-BE49-F238E27FC236}">
                <a16:creationId xmlns:a16="http://schemas.microsoft.com/office/drawing/2014/main" id="{DBB57AD7-33D0-4C8C-AFF5-7D9CE79B563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2E3F6BFD-61C7-4573-922F-C24497E3778E}"/>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1866715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DE016F-A3B1-438B-BB3A-8BBEE711AA9D}"/>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848630D-5867-41FF-8B1E-E67974F6923E}"/>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4" name="Espaço Reservado para Rodapé 3">
            <a:extLst>
              <a:ext uri="{FF2B5EF4-FFF2-40B4-BE49-F238E27FC236}">
                <a16:creationId xmlns:a16="http://schemas.microsoft.com/office/drawing/2014/main" id="{143FE794-D47E-4C90-BFBA-7B29434CDF2F}"/>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E0FF2F8-0AF4-4B24-BEF8-D2AFB2233E3A}"/>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123160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C2719F59-C0C2-4104-9264-B2889CFB0FCE}"/>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3" name="Espaço Reservado para Rodapé 2">
            <a:extLst>
              <a:ext uri="{FF2B5EF4-FFF2-40B4-BE49-F238E27FC236}">
                <a16:creationId xmlns:a16="http://schemas.microsoft.com/office/drawing/2014/main" id="{4DD4DE01-5B0B-417D-A29F-779A2B5FA29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38C12B79-35ED-45A9-974D-9BB4C7B7AA76}"/>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723168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E62EE0-C9FA-427E-8A06-1FD1807F5AB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5BB618B-3F70-4653-BA44-9F140D0158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2BB9A42-C7C8-4580-935C-E1AF50345B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E200B900-DD81-450A-B743-FBC933B758FD}"/>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6" name="Espaço Reservado para Rodapé 5">
            <a:extLst>
              <a:ext uri="{FF2B5EF4-FFF2-40B4-BE49-F238E27FC236}">
                <a16:creationId xmlns:a16="http://schemas.microsoft.com/office/drawing/2014/main" id="{210AD4A6-B2F0-4364-896C-AEABB145048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21D0074-64C2-4ACD-B15B-9E5A2CF1BA04}"/>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3687929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CAB130-6DEA-4277-8118-3E7161A3A45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5FBE731-EF49-486B-AB79-AA42BE20B8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42138CF-89C0-4908-A851-2F52792661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24FFB79D-A6D2-494D-8878-A194A57D7319}"/>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6" name="Espaço Reservado para Rodapé 5">
            <a:extLst>
              <a:ext uri="{FF2B5EF4-FFF2-40B4-BE49-F238E27FC236}">
                <a16:creationId xmlns:a16="http://schemas.microsoft.com/office/drawing/2014/main" id="{76C6A781-1B6B-403D-ADAC-9737B3CB551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05CA2C5-5BB7-4D8F-AD47-D13DE8E7692F}"/>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2897432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649833-7D55-4CF0-ABAB-D3E7BC596C2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D15F8FC6-FFA9-440C-A5D4-0C0799FC7D53}"/>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391E909-60C6-49DC-9E1F-814FEBCF1A90}"/>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5" name="Espaço Reservado para Rodapé 4">
            <a:extLst>
              <a:ext uri="{FF2B5EF4-FFF2-40B4-BE49-F238E27FC236}">
                <a16:creationId xmlns:a16="http://schemas.microsoft.com/office/drawing/2014/main" id="{EBC2710B-72ED-4135-BEE8-995FE671A0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409A632-216F-49D9-AA1E-50636CF156CE}"/>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504609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085BC7D-DBA4-40B1-B175-CDEE56F4EE1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D3E7653B-F847-4A50-B7AF-571997AAFB30}"/>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95C7F35-C028-42D2-9F7C-16D4BC49301C}"/>
              </a:ext>
            </a:extLst>
          </p:cNvPr>
          <p:cNvSpPr>
            <a:spLocks noGrp="1"/>
          </p:cNvSpPr>
          <p:nvPr>
            <p:ph type="dt" sz="half" idx="10"/>
          </p:nvPr>
        </p:nvSpPr>
        <p:spPr/>
        <p:txBody>
          <a:bodyPr/>
          <a:lstStyle/>
          <a:p>
            <a:fld id="{A93EAE5E-58B9-4CED-A55B-A873C31FCBEC}" type="datetimeFigureOut">
              <a:rPr lang="pt-BR" smtClean="0"/>
              <a:t>22/09/2024</a:t>
            </a:fld>
            <a:endParaRPr lang="pt-BR"/>
          </a:p>
        </p:txBody>
      </p:sp>
      <p:sp>
        <p:nvSpPr>
          <p:cNvPr id="5" name="Espaço Reservado para Rodapé 4">
            <a:extLst>
              <a:ext uri="{FF2B5EF4-FFF2-40B4-BE49-F238E27FC236}">
                <a16:creationId xmlns:a16="http://schemas.microsoft.com/office/drawing/2014/main" id="{CEEDA50A-EDF6-4093-AC97-F9760B2C34C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4FE94DC-B2B0-4BE7-B197-ADDF8161399A}"/>
              </a:ext>
            </a:extLst>
          </p:cNvPr>
          <p:cNvSpPr>
            <a:spLocks noGrp="1"/>
          </p:cNvSpPr>
          <p:nvPr>
            <p:ph type="sldNum" sz="quarter" idx="12"/>
          </p:nvPr>
        </p:nvSpPr>
        <p:spPr/>
        <p:txBody>
          <a:bodyPr/>
          <a:lstStyle/>
          <a:p>
            <a:fld id="{AEC024A5-63D1-43F1-A10C-59475D6A7B03}" type="slidenum">
              <a:rPr lang="pt-BR" smtClean="0"/>
              <a:t>‹nº›</a:t>
            </a:fld>
            <a:endParaRPr lang="pt-BR"/>
          </a:p>
        </p:txBody>
      </p:sp>
    </p:spTree>
    <p:extLst>
      <p:ext uri="{BB962C8B-B14F-4D97-AF65-F5344CB8AC3E}">
        <p14:creationId xmlns:p14="http://schemas.microsoft.com/office/powerpoint/2010/main" val="31336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0DBA427-8932-46F3-99D5-343ECD8290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51BA2C17-3808-4143-9B8D-1C8B96EA95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4E5CBD9-A4EC-4E61-A7D8-0A46BCA658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EAE5E-58B9-4CED-A55B-A873C31FCBEC}" type="datetimeFigureOut">
              <a:rPr lang="pt-BR" smtClean="0"/>
              <a:t>22/09/2024</a:t>
            </a:fld>
            <a:endParaRPr lang="pt-BR"/>
          </a:p>
        </p:txBody>
      </p:sp>
      <p:sp>
        <p:nvSpPr>
          <p:cNvPr id="5" name="Espaço Reservado para Rodapé 4">
            <a:extLst>
              <a:ext uri="{FF2B5EF4-FFF2-40B4-BE49-F238E27FC236}">
                <a16:creationId xmlns:a16="http://schemas.microsoft.com/office/drawing/2014/main" id="{57A98A18-A028-43C0-9DDB-8F7B03BC8E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42D3394-5594-4B15-95AD-7B2C423159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C024A5-63D1-43F1-A10C-59475D6A7B03}" type="slidenum">
              <a:rPr lang="pt-BR" smtClean="0"/>
              <a:t>‹nº›</a:t>
            </a:fld>
            <a:endParaRPr lang="pt-BR"/>
          </a:p>
        </p:txBody>
      </p:sp>
    </p:spTree>
    <p:extLst>
      <p:ext uri="{BB962C8B-B14F-4D97-AF65-F5344CB8AC3E}">
        <p14:creationId xmlns:p14="http://schemas.microsoft.com/office/powerpoint/2010/main" val="3376790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aps.bvs.br/apps/calculadoras/?page=11"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calculadorasmedicas.com.br/calculadora/escala-de-ansiedade-hamilt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calculadorasmedicas.com.br/calculadora/escala-classificacao-depressao-HAM-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495487-F71E-48D6-BAB9-89FA492F6807}"/>
              </a:ext>
            </a:extLst>
          </p:cNvPr>
          <p:cNvSpPr>
            <a:spLocks noGrp="1"/>
          </p:cNvSpPr>
          <p:nvPr>
            <p:ph type="ctrTitle"/>
          </p:nvPr>
        </p:nvSpPr>
        <p:spPr>
          <a:xfrm>
            <a:off x="2209800" y="3982278"/>
            <a:ext cx="7772400" cy="2387600"/>
          </a:xfrm>
        </p:spPr>
        <p:txBody>
          <a:bodyPr>
            <a:normAutofit fontScale="90000"/>
          </a:bodyPr>
          <a:lstStyle/>
          <a:p>
            <a:r>
              <a:rPr lang="pt-BR" sz="4900" b="1" dirty="0">
                <a:solidFill>
                  <a:srgbClr val="FF0000"/>
                </a:solidFill>
              </a:rPr>
              <a:t>ENF. EM SAÚDE MENTAL – 6º SEM</a:t>
            </a:r>
            <a:br>
              <a:rPr lang="pt-BR" b="1" dirty="0">
                <a:solidFill>
                  <a:srgbClr val="FF0000"/>
                </a:solidFill>
              </a:rPr>
            </a:br>
            <a:br>
              <a:rPr lang="pt-BR" b="1" dirty="0">
                <a:solidFill>
                  <a:srgbClr val="FF0000"/>
                </a:solidFill>
              </a:rPr>
            </a:br>
            <a:r>
              <a:rPr lang="pt-BR" sz="4900" b="1" dirty="0">
                <a:solidFill>
                  <a:srgbClr val="FF0000"/>
                </a:solidFill>
              </a:rPr>
              <a:t>AULA 6 </a:t>
            </a:r>
            <a:br>
              <a:rPr lang="pt-BR" b="1" dirty="0">
                <a:solidFill>
                  <a:srgbClr val="FF0000"/>
                </a:solidFill>
              </a:rPr>
            </a:br>
            <a:br>
              <a:rPr lang="pt-BR" b="1" dirty="0">
                <a:solidFill>
                  <a:srgbClr val="002060"/>
                </a:solidFill>
              </a:rPr>
            </a:br>
            <a:r>
              <a:rPr lang="pt-BR" sz="5400" b="1" dirty="0">
                <a:solidFill>
                  <a:srgbClr val="FF0000"/>
                </a:solidFill>
              </a:rPr>
              <a:t>EXAMES EM SAÚDE MENTAL</a:t>
            </a:r>
            <a:br>
              <a:rPr lang="pt-BR" sz="4400" b="1" dirty="0">
                <a:solidFill>
                  <a:srgbClr val="FF0000"/>
                </a:solidFill>
              </a:rPr>
            </a:br>
            <a:br>
              <a:rPr lang="pt-BR" sz="4400" b="1" dirty="0">
                <a:solidFill>
                  <a:srgbClr val="FF0000"/>
                </a:solidFill>
              </a:rPr>
            </a:br>
            <a:r>
              <a:rPr lang="pt-BR" sz="2700" dirty="0"/>
              <a:t>Professora Lizandra  Alvares Félix</a:t>
            </a:r>
            <a:br>
              <a:rPr lang="pt-BR" dirty="0"/>
            </a:br>
            <a:endParaRPr lang="pt-BR" dirty="0">
              <a:solidFill>
                <a:srgbClr val="FF0000"/>
              </a:solidFill>
            </a:endParaRPr>
          </a:p>
        </p:txBody>
      </p:sp>
    </p:spTree>
    <p:extLst>
      <p:ext uri="{BB962C8B-B14F-4D97-AF65-F5344CB8AC3E}">
        <p14:creationId xmlns:p14="http://schemas.microsoft.com/office/powerpoint/2010/main" val="3447233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7B8CD1-52C3-4686-A2C6-90FCC2FCD652}"/>
              </a:ext>
            </a:extLst>
          </p:cNvPr>
          <p:cNvSpPr>
            <a:spLocks noGrp="1"/>
          </p:cNvSpPr>
          <p:nvPr>
            <p:ph type="title"/>
          </p:nvPr>
        </p:nvSpPr>
        <p:spPr/>
        <p:txBody>
          <a:bodyPr/>
          <a:lstStyle/>
          <a:p>
            <a:r>
              <a:rPr lang="pt-BR" b="1" dirty="0">
                <a:highlight>
                  <a:srgbClr val="FFFF00"/>
                </a:highlight>
              </a:rPr>
              <a:t>MEEM – </a:t>
            </a:r>
            <a:r>
              <a:rPr lang="pt-BR" b="1" dirty="0" err="1">
                <a:highlight>
                  <a:srgbClr val="FFFF00"/>
                </a:highlight>
              </a:rPr>
              <a:t>Mini-exame</a:t>
            </a:r>
            <a:r>
              <a:rPr lang="pt-BR" b="1" dirty="0">
                <a:highlight>
                  <a:srgbClr val="FFFF00"/>
                </a:highlight>
              </a:rPr>
              <a:t> do Estado mental</a:t>
            </a:r>
          </a:p>
        </p:txBody>
      </p:sp>
      <p:sp>
        <p:nvSpPr>
          <p:cNvPr id="3" name="Espaço Reservado para Conteúdo 2">
            <a:extLst>
              <a:ext uri="{FF2B5EF4-FFF2-40B4-BE49-F238E27FC236}">
                <a16:creationId xmlns:a16="http://schemas.microsoft.com/office/drawing/2014/main" id="{B3EF7054-3A6B-4627-9FA0-D79FA91F0FAC}"/>
              </a:ext>
            </a:extLst>
          </p:cNvPr>
          <p:cNvSpPr>
            <a:spLocks noGrp="1"/>
          </p:cNvSpPr>
          <p:nvPr>
            <p:ph idx="1"/>
          </p:nvPr>
        </p:nvSpPr>
        <p:spPr/>
        <p:txBody>
          <a:bodyPr/>
          <a:lstStyle/>
          <a:p>
            <a:r>
              <a:rPr lang="pt-BR" dirty="0"/>
              <a:t>Elaborado por </a:t>
            </a:r>
            <a:r>
              <a:rPr lang="pt-BR" dirty="0" err="1"/>
              <a:t>Folstein</a:t>
            </a:r>
            <a:r>
              <a:rPr lang="pt-BR" dirty="0"/>
              <a:t> et al (1975), é um dos testes mais empregados e mais estudados em todo o mundo. </a:t>
            </a:r>
          </a:p>
          <a:p>
            <a:r>
              <a:rPr lang="pt-BR" dirty="0"/>
              <a:t>Tem sido utilizado em ambientes clínicos, para a detecção de declínio cognitivo, para o seguimento de quadros demenciais e no monitoramento de resposta ao tratamento.</a:t>
            </a:r>
          </a:p>
          <a:p>
            <a:endParaRPr lang="pt-BR" dirty="0"/>
          </a:p>
        </p:txBody>
      </p:sp>
    </p:spTree>
    <p:extLst>
      <p:ext uri="{BB962C8B-B14F-4D97-AF65-F5344CB8AC3E}">
        <p14:creationId xmlns:p14="http://schemas.microsoft.com/office/powerpoint/2010/main" val="1024406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8FA874-C291-45FD-9FA1-CF713F076B10}"/>
              </a:ext>
            </a:extLst>
          </p:cNvPr>
          <p:cNvSpPr>
            <a:spLocks noGrp="1"/>
          </p:cNvSpPr>
          <p:nvPr>
            <p:ph type="title"/>
          </p:nvPr>
        </p:nvSpPr>
        <p:spPr/>
        <p:txBody>
          <a:bodyPr/>
          <a:lstStyle/>
          <a:p>
            <a:r>
              <a:rPr lang="pt-BR" b="1" dirty="0">
                <a:solidFill>
                  <a:srgbClr val="FF0000"/>
                </a:solidFill>
              </a:rPr>
              <a:t>Fundamentação</a:t>
            </a:r>
          </a:p>
        </p:txBody>
      </p:sp>
      <p:sp>
        <p:nvSpPr>
          <p:cNvPr id="3" name="Espaço Reservado para Conteúdo 2">
            <a:extLst>
              <a:ext uri="{FF2B5EF4-FFF2-40B4-BE49-F238E27FC236}">
                <a16:creationId xmlns:a16="http://schemas.microsoft.com/office/drawing/2014/main" id="{C39915A7-9E6F-481D-A463-0152EE17F14B}"/>
              </a:ext>
            </a:extLst>
          </p:cNvPr>
          <p:cNvSpPr>
            <a:spLocks noGrp="1"/>
          </p:cNvSpPr>
          <p:nvPr>
            <p:ph idx="1"/>
          </p:nvPr>
        </p:nvSpPr>
        <p:spPr/>
        <p:txBody>
          <a:bodyPr>
            <a:normAutofit/>
          </a:bodyPr>
          <a:lstStyle/>
          <a:p>
            <a:pPr marL="0" indent="0">
              <a:buNone/>
            </a:pPr>
            <a:r>
              <a:rPr lang="pt-BR" b="1" i="1" dirty="0"/>
              <a:t>PARECER TÉCNICO COFEN-DF Nº 08/2016 </a:t>
            </a:r>
          </a:p>
          <a:p>
            <a:r>
              <a:rPr lang="pt-BR" dirty="0"/>
              <a:t>Pode-se concluir que sendo esse teste de avaliação cognitiva um dos mais utilizados no mundo, por ser rápido, de fácil aplicação, auto explicativo, não requerendo material específico ele deve ser utilizado como instrumento de rastreamento de perda cognitiva e de sinais de demência pelos profissionais de enfermagem.</a:t>
            </a:r>
          </a:p>
          <a:p>
            <a:r>
              <a:rPr lang="pt-BR" dirty="0"/>
              <a:t>Ele não substitui uma avaliação detalhada, pois não é um teste diagnóstico, mas indica as funções que precisam ser melhor investigadas. </a:t>
            </a:r>
            <a:r>
              <a:rPr lang="pt-BR" b="1" dirty="0"/>
              <a:t>Portanto, o Enfermeiro e o Técnico de Enfermagem, após capacitação podem realizar a aplicação do MEEM (...)</a:t>
            </a:r>
          </a:p>
        </p:txBody>
      </p:sp>
    </p:spTree>
    <p:extLst>
      <p:ext uri="{BB962C8B-B14F-4D97-AF65-F5344CB8AC3E}">
        <p14:creationId xmlns:p14="http://schemas.microsoft.com/office/powerpoint/2010/main" val="995961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A26A77-933B-4477-AC2D-AFC0EB503E6A}"/>
              </a:ext>
            </a:extLst>
          </p:cNvPr>
          <p:cNvSpPr>
            <a:spLocks noGrp="1"/>
          </p:cNvSpPr>
          <p:nvPr>
            <p:ph type="title"/>
          </p:nvPr>
        </p:nvSpPr>
        <p:spPr/>
        <p:txBody>
          <a:bodyPr/>
          <a:lstStyle/>
          <a:p>
            <a:r>
              <a:rPr lang="pt-BR" dirty="0"/>
              <a:t>Avaliação</a:t>
            </a:r>
          </a:p>
        </p:txBody>
      </p:sp>
      <p:sp>
        <p:nvSpPr>
          <p:cNvPr id="3" name="Espaço Reservado para Conteúdo 2">
            <a:extLst>
              <a:ext uri="{FF2B5EF4-FFF2-40B4-BE49-F238E27FC236}">
                <a16:creationId xmlns:a16="http://schemas.microsoft.com/office/drawing/2014/main" id="{99C832EA-A54C-46F1-9600-74F7A156FD5C}"/>
              </a:ext>
            </a:extLst>
          </p:cNvPr>
          <p:cNvSpPr>
            <a:spLocks noGrp="1"/>
          </p:cNvSpPr>
          <p:nvPr>
            <p:ph idx="1"/>
          </p:nvPr>
        </p:nvSpPr>
        <p:spPr>
          <a:xfrm>
            <a:off x="838200" y="1431235"/>
            <a:ext cx="10515600" cy="4745728"/>
          </a:xfrm>
        </p:spPr>
        <p:txBody>
          <a:bodyPr>
            <a:normAutofit fontScale="92500" lnSpcReduction="10000"/>
          </a:bodyPr>
          <a:lstStyle/>
          <a:p>
            <a:r>
              <a:rPr lang="pt-BR" b="1" dirty="0"/>
              <a:t>Orientação Temporal Espacial – questão 2.a até 2.j </a:t>
            </a:r>
          </a:p>
          <a:p>
            <a:pPr marL="0" indent="0">
              <a:buNone/>
            </a:pPr>
            <a:r>
              <a:rPr lang="pt-BR" dirty="0"/>
              <a:t>	pontuando 1 para cada resposta correta, máximo de 10 pontos. </a:t>
            </a:r>
          </a:p>
          <a:p>
            <a:r>
              <a:rPr lang="pt-BR" b="1" dirty="0"/>
              <a:t>Registros – questão 3.1 até 3.d </a:t>
            </a:r>
          </a:p>
          <a:p>
            <a:pPr marL="0" indent="0">
              <a:buNone/>
            </a:pPr>
            <a:r>
              <a:rPr lang="pt-BR" dirty="0"/>
              <a:t>	pontuação máxima de 3 pontos. </a:t>
            </a:r>
          </a:p>
          <a:p>
            <a:r>
              <a:rPr lang="pt-BR" b="1" dirty="0"/>
              <a:t>Atenção e cálculo – questão 4.1 até 4.f </a:t>
            </a:r>
          </a:p>
          <a:p>
            <a:pPr marL="0" indent="0">
              <a:buNone/>
            </a:pPr>
            <a:r>
              <a:rPr lang="pt-BR" dirty="0"/>
              <a:t>	pontuação máxima 5 pontos. </a:t>
            </a:r>
          </a:p>
          <a:p>
            <a:r>
              <a:rPr lang="pt-BR" b="1" dirty="0"/>
              <a:t>Lembrança ou memória de evocação – 5.a até 5.d </a:t>
            </a:r>
          </a:p>
          <a:p>
            <a:pPr marL="0" indent="0">
              <a:buNone/>
            </a:pPr>
            <a:r>
              <a:rPr lang="pt-BR" dirty="0"/>
              <a:t>	pontuação máxima 3 pontos. </a:t>
            </a:r>
          </a:p>
          <a:p>
            <a:r>
              <a:rPr lang="pt-BR" b="1" dirty="0"/>
              <a:t>Linguagem – questão 5 até questão 10, </a:t>
            </a:r>
          </a:p>
          <a:p>
            <a:pPr marL="0" indent="0">
              <a:buNone/>
            </a:pPr>
            <a:r>
              <a:rPr lang="pt-BR" dirty="0"/>
              <a:t>	pontuação máxima 9 pontos. </a:t>
            </a:r>
          </a:p>
        </p:txBody>
      </p:sp>
    </p:spTree>
    <p:extLst>
      <p:ext uri="{BB962C8B-B14F-4D97-AF65-F5344CB8AC3E}">
        <p14:creationId xmlns:p14="http://schemas.microsoft.com/office/powerpoint/2010/main" val="529887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1D0109-5D0C-4334-8F49-CFE6AA629A0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E7F9A39-90AC-4FAA-A2AF-DF89F352C9A7}"/>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260E8E4A-8803-4E38-8C7B-6F00E62DD68C}"/>
              </a:ext>
            </a:extLst>
          </p:cNvPr>
          <p:cNvPicPr>
            <a:picLocks noChangeAspect="1"/>
          </p:cNvPicPr>
          <p:nvPr/>
        </p:nvPicPr>
        <p:blipFill rotWithShape="1">
          <a:blip r:embed="rId2"/>
          <a:srcRect l="28696" t="21823" r="38043" b="25011"/>
          <a:stretch/>
        </p:blipFill>
        <p:spPr>
          <a:xfrm>
            <a:off x="2464904" y="129058"/>
            <a:ext cx="7487479" cy="6728942"/>
          </a:xfrm>
          <a:prstGeom prst="rect">
            <a:avLst/>
          </a:prstGeom>
        </p:spPr>
      </p:pic>
    </p:spTree>
    <p:extLst>
      <p:ext uri="{BB962C8B-B14F-4D97-AF65-F5344CB8AC3E}">
        <p14:creationId xmlns:p14="http://schemas.microsoft.com/office/powerpoint/2010/main" val="2058729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0543AC-5EA1-4388-A448-8B49E1CBFB68}"/>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F32EB0DE-83D1-47C1-B50D-7B9AC6B7232F}"/>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B951310C-21AE-4391-BDC2-9E8CD86B5F91}"/>
              </a:ext>
            </a:extLst>
          </p:cNvPr>
          <p:cNvPicPr>
            <a:picLocks noChangeAspect="1"/>
          </p:cNvPicPr>
          <p:nvPr/>
        </p:nvPicPr>
        <p:blipFill rotWithShape="1">
          <a:blip r:embed="rId2"/>
          <a:srcRect l="29782" t="74408" r="29892" b="9911"/>
          <a:stretch/>
        </p:blipFill>
        <p:spPr>
          <a:xfrm>
            <a:off x="384487" y="1536906"/>
            <a:ext cx="11423026" cy="2497345"/>
          </a:xfrm>
          <a:prstGeom prst="rect">
            <a:avLst/>
          </a:prstGeom>
        </p:spPr>
      </p:pic>
    </p:spTree>
    <p:extLst>
      <p:ext uri="{BB962C8B-B14F-4D97-AF65-F5344CB8AC3E}">
        <p14:creationId xmlns:p14="http://schemas.microsoft.com/office/powerpoint/2010/main" val="2445794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940FEA-BF82-471F-82E6-A9A9E1D45C81}"/>
              </a:ext>
            </a:extLst>
          </p:cNvPr>
          <p:cNvSpPr>
            <a:spLocks noGrp="1"/>
          </p:cNvSpPr>
          <p:nvPr>
            <p:ph type="title"/>
          </p:nvPr>
        </p:nvSpPr>
        <p:spPr/>
        <p:txBody>
          <a:bodyPr/>
          <a:lstStyle/>
          <a:p>
            <a:r>
              <a:rPr lang="pt-BR" dirty="0"/>
              <a:t>Aplicação MEEM:  </a:t>
            </a:r>
          </a:p>
        </p:txBody>
      </p:sp>
      <p:pic>
        <p:nvPicPr>
          <p:cNvPr id="9" name="Espaço Reservado para Conteúdo 8">
            <a:extLst>
              <a:ext uri="{FF2B5EF4-FFF2-40B4-BE49-F238E27FC236}">
                <a16:creationId xmlns:a16="http://schemas.microsoft.com/office/drawing/2014/main" id="{CDC26C03-5AA1-4129-9A11-75B1DB0586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507573"/>
            <a:ext cx="4351338" cy="4351338"/>
          </a:xfrm>
        </p:spPr>
      </p:pic>
      <p:sp>
        <p:nvSpPr>
          <p:cNvPr id="10" name="Retângulo 9">
            <a:extLst>
              <a:ext uri="{FF2B5EF4-FFF2-40B4-BE49-F238E27FC236}">
                <a16:creationId xmlns:a16="http://schemas.microsoft.com/office/drawing/2014/main" id="{364181F1-DB91-46BE-909A-71199E9F706F}"/>
              </a:ext>
            </a:extLst>
          </p:cNvPr>
          <p:cNvSpPr/>
          <p:nvPr/>
        </p:nvSpPr>
        <p:spPr>
          <a:xfrm>
            <a:off x="1023080" y="6030778"/>
            <a:ext cx="4632935" cy="646331"/>
          </a:xfrm>
          <a:prstGeom prst="rect">
            <a:avLst/>
          </a:prstGeom>
        </p:spPr>
        <p:txBody>
          <a:bodyPr wrap="none">
            <a:spAutoFit/>
          </a:bodyPr>
          <a:lstStyle/>
          <a:p>
            <a:r>
              <a:rPr lang="pt-BR" dirty="0">
                <a:hlinkClick r:id="rId3"/>
              </a:rPr>
              <a:t>https://aps.bvs.br/apps/calculadoras/?page=11</a:t>
            </a:r>
            <a:endParaRPr lang="pt-BR" dirty="0"/>
          </a:p>
          <a:p>
            <a:endParaRPr lang="pt-BR" dirty="0"/>
          </a:p>
        </p:txBody>
      </p:sp>
    </p:spTree>
    <p:extLst>
      <p:ext uri="{BB962C8B-B14F-4D97-AF65-F5344CB8AC3E}">
        <p14:creationId xmlns:p14="http://schemas.microsoft.com/office/powerpoint/2010/main" val="2497885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7ED65D-852E-400D-B516-A13D21052BA3}"/>
              </a:ext>
            </a:extLst>
          </p:cNvPr>
          <p:cNvSpPr>
            <a:spLocks noGrp="1"/>
          </p:cNvSpPr>
          <p:nvPr>
            <p:ph type="title"/>
          </p:nvPr>
        </p:nvSpPr>
        <p:spPr/>
        <p:txBody>
          <a:bodyPr>
            <a:noAutofit/>
          </a:bodyPr>
          <a:lstStyle/>
          <a:p>
            <a:br>
              <a:rPr lang="pt-BR" sz="4000" b="1" dirty="0">
                <a:highlight>
                  <a:srgbClr val="FFFF00"/>
                </a:highlight>
              </a:rPr>
            </a:br>
            <a:r>
              <a:rPr lang="pt-BR" sz="4000" b="1" dirty="0">
                <a:highlight>
                  <a:srgbClr val="FFFF00"/>
                </a:highlight>
              </a:rPr>
              <a:t>Escala de Avaliação da Ansiedade de Hamilton (HAM-A) </a:t>
            </a:r>
          </a:p>
        </p:txBody>
      </p:sp>
      <p:sp>
        <p:nvSpPr>
          <p:cNvPr id="3" name="Espaço Reservado para Conteúdo 2">
            <a:extLst>
              <a:ext uri="{FF2B5EF4-FFF2-40B4-BE49-F238E27FC236}">
                <a16:creationId xmlns:a16="http://schemas.microsoft.com/office/drawing/2014/main" id="{751C9BE2-ECB6-4D20-A45C-F8604B8F948B}"/>
              </a:ext>
            </a:extLst>
          </p:cNvPr>
          <p:cNvSpPr>
            <a:spLocks noGrp="1"/>
          </p:cNvSpPr>
          <p:nvPr>
            <p:ph idx="1"/>
          </p:nvPr>
        </p:nvSpPr>
        <p:spPr>
          <a:xfrm>
            <a:off x="838200" y="2276199"/>
            <a:ext cx="10515600" cy="4351338"/>
          </a:xfrm>
        </p:spPr>
        <p:txBody>
          <a:bodyPr/>
          <a:lstStyle/>
          <a:p>
            <a:r>
              <a:rPr lang="pt-BR" dirty="0"/>
              <a:t>A Escala de Hamilton para Avaliação da Ansiedade (HAM-A) é uma ferramenta psiquiátrica desenvolvida por Max Hamilton em 1959. </a:t>
            </a:r>
          </a:p>
          <a:p>
            <a:r>
              <a:rPr lang="pt-BR" dirty="0"/>
              <a:t>Destina-se a avaliar a gravidade dos sintomas de ansiedade, tornando-se um padrão confiável tanto em contextos clínicos quanto de pesquisa. </a:t>
            </a:r>
          </a:p>
          <a:p>
            <a:r>
              <a:rPr lang="pt-BR" dirty="0"/>
              <a:t>A HAM-A serve para triagem e avaliação, e não como diagnóstico definitivo. A interpretação dos resultados deve ser feita por um médico psiquiatra ou psicólogo, que considerará um espectro mais amplo de informações clínicas para o diagnóstico clínico (CID ou DSM)</a:t>
            </a:r>
          </a:p>
          <a:p>
            <a:endParaRPr lang="pt-BR" dirty="0"/>
          </a:p>
        </p:txBody>
      </p:sp>
    </p:spTree>
    <p:extLst>
      <p:ext uri="{BB962C8B-B14F-4D97-AF65-F5344CB8AC3E}">
        <p14:creationId xmlns:p14="http://schemas.microsoft.com/office/powerpoint/2010/main" val="892206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8FA874-C291-45FD-9FA1-CF713F076B10}"/>
              </a:ext>
            </a:extLst>
          </p:cNvPr>
          <p:cNvSpPr>
            <a:spLocks noGrp="1"/>
          </p:cNvSpPr>
          <p:nvPr>
            <p:ph type="title"/>
          </p:nvPr>
        </p:nvSpPr>
        <p:spPr/>
        <p:txBody>
          <a:bodyPr/>
          <a:lstStyle/>
          <a:p>
            <a:r>
              <a:rPr lang="pt-BR" b="1" dirty="0">
                <a:solidFill>
                  <a:srgbClr val="FF0000"/>
                </a:solidFill>
              </a:rPr>
              <a:t>Fundamentação</a:t>
            </a:r>
          </a:p>
        </p:txBody>
      </p:sp>
      <p:sp>
        <p:nvSpPr>
          <p:cNvPr id="3" name="Espaço Reservado para Conteúdo 2">
            <a:extLst>
              <a:ext uri="{FF2B5EF4-FFF2-40B4-BE49-F238E27FC236}">
                <a16:creationId xmlns:a16="http://schemas.microsoft.com/office/drawing/2014/main" id="{C39915A7-9E6F-481D-A463-0152EE17F14B}"/>
              </a:ext>
            </a:extLst>
          </p:cNvPr>
          <p:cNvSpPr>
            <a:spLocks noGrp="1"/>
          </p:cNvSpPr>
          <p:nvPr>
            <p:ph idx="1"/>
          </p:nvPr>
        </p:nvSpPr>
        <p:spPr/>
        <p:txBody>
          <a:bodyPr/>
          <a:lstStyle/>
          <a:p>
            <a:pPr marL="0" indent="0">
              <a:buNone/>
            </a:pPr>
            <a:r>
              <a:rPr lang="pt-BR" b="1" i="1" dirty="0"/>
              <a:t>PARECER COREN-SP 036/2019 </a:t>
            </a:r>
          </a:p>
          <a:p>
            <a:r>
              <a:rPr lang="pt-BR" dirty="0"/>
              <a:t>Conclui-se que o enfermeiro e </a:t>
            </a:r>
            <a:r>
              <a:rPr lang="pt-BR" b="1" dirty="0"/>
              <a:t>o estudante de enfermagem sob supervisão do docente enfermeiro, podem aplicar a Escala de Avaliação de Ansiedade de Hamilton </a:t>
            </a:r>
            <a:r>
              <a:rPr lang="pt-BR" dirty="0"/>
              <a:t>na prática clínica e na realização de pesquisas. </a:t>
            </a:r>
          </a:p>
          <a:p>
            <a:r>
              <a:rPr lang="pt-BR" dirty="0"/>
              <a:t>A aplicação de demais testes e escalas em saúde mental pelo enfermeiro e estudante de enfermagem pode ser efetuada, desde que não seja privativa de outros profissionais.</a:t>
            </a:r>
          </a:p>
        </p:txBody>
      </p:sp>
    </p:spTree>
    <p:extLst>
      <p:ext uri="{BB962C8B-B14F-4D97-AF65-F5344CB8AC3E}">
        <p14:creationId xmlns:p14="http://schemas.microsoft.com/office/powerpoint/2010/main" val="1778779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3A5377-DC11-49AB-ACAD-6CC4083267D7}"/>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D33AB5DE-FDA5-40DB-B428-14F7F3C0DA37}"/>
              </a:ext>
            </a:extLst>
          </p:cNvPr>
          <p:cNvSpPr>
            <a:spLocks noGrp="1"/>
          </p:cNvSpPr>
          <p:nvPr>
            <p:ph idx="1"/>
          </p:nvPr>
        </p:nvSpPr>
        <p:spPr/>
        <p:txBody>
          <a:bodyPr>
            <a:normAutofit lnSpcReduction="10000"/>
          </a:bodyPr>
          <a:lstStyle/>
          <a:p>
            <a:pPr marL="0" indent="0">
              <a:buNone/>
            </a:pPr>
            <a:r>
              <a:rPr lang="pt-BR" sz="3200" dirty="0"/>
              <a:t>A escala abrange uma variedade de sintomas de ansiedade, incluindo: </a:t>
            </a:r>
          </a:p>
          <a:p>
            <a:r>
              <a:rPr lang="pt-BR" b="1" dirty="0"/>
              <a:t>Preocupação excessiva, </a:t>
            </a:r>
          </a:p>
          <a:p>
            <a:r>
              <a:rPr lang="pt-BR" b="1" dirty="0"/>
              <a:t>Tensão, </a:t>
            </a:r>
          </a:p>
          <a:p>
            <a:r>
              <a:rPr lang="pt-BR" b="1" dirty="0"/>
              <a:t>Medo, </a:t>
            </a:r>
          </a:p>
          <a:p>
            <a:r>
              <a:rPr lang="pt-BR" b="1" dirty="0"/>
              <a:t>Insônia, </a:t>
            </a:r>
          </a:p>
          <a:p>
            <a:r>
              <a:rPr lang="pt-BR" b="1" dirty="0"/>
              <a:t>Aspectos Físicos, </a:t>
            </a:r>
          </a:p>
          <a:p>
            <a:r>
              <a:rPr lang="pt-BR" b="1" dirty="0"/>
              <a:t>Aspectos Mentais; e </a:t>
            </a:r>
          </a:p>
          <a:p>
            <a:r>
              <a:rPr lang="pt-BR" b="1" dirty="0"/>
              <a:t>Aspectos Comportamentais </a:t>
            </a:r>
          </a:p>
        </p:txBody>
      </p:sp>
    </p:spTree>
    <p:extLst>
      <p:ext uri="{BB962C8B-B14F-4D97-AF65-F5344CB8AC3E}">
        <p14:creationId xmlns:p14="http://schemas.microsoft.com/office/powerpoint/2010/main" val="623149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E4DB38-CF28-4985-8508-7FFD305C70EA}"/>
              </a:ext>
            </a:extLst>
          </p:cNvPr>
          <p:cNvSpPr>
            <a:spLocks noGrp="1"/>
          </p:cNvSpPr>
          <p:nvPr>
            <p:ph type="title"/>
          </p:nvPr>
        </p:nvSpPr>
        <p:spPr/>
        <p:txBody>
          <a:bodyPr/>
          <a:lstStyle/>
          <a:p>
            <a:r>
              <a:rPr lang="pt-BR" dirty="0"/>
              <a:t>Aplicação da escala de ansiedade de Hamilton: </a:t>
            </a:r>
          </a:p>
        </p:txBody>
      </p:sp>
      <p:sp>
        <p:nvSpPr>
          <p:cNvPr id="6" name="Retângulo 5">
            <a:extLst>
              <a:ext uri="{FF2B5EF4-FFF2-40B4-BE49-F238E27FC236}">
                <a16:creationId xmlns:a16="http://schemas.microsoft.com/office/drawing/2014/main" id="{59DD3017-3BC5-4BA5-9843-882241C9AA98}"/>
              </a:ext>
            </a:extLst>
          </p:cNvPr>
          <p:cNvSpPr/>
          <p:nvPr/>
        </p:nvSpPr>
        <p:spPr>
          <a:xfrm>
            <a:off x="1060174" y="5718859"/>
            <a:ext cx="10515600" cy="646331"/>
          </a:xfrm>
          <a:prstGeom prst="rect">
            <a:avLst/>
          </a:prstGeom>
        </p:spPr>
        <p:txBody>
          <a:bodyPr wrap="square">
            <a:spAutoFit/>
          </a:bodyPr>
          <a:lstStyle/>
          <a:p>
            <a:r>
              <a:rPr lang="pt-BR" dirty="0">
                <a:hlinkClick r:id="rId2"/>
              </a:rPr>
              <a:t>https://calculadorasmedicas.com.br/calculadora/escala-de-ansiedade-hamilton</a:t>
            </a:r>
            <a:endParaRPr lang="pt-BR" dirty="0"/>
          </a:p>
          <a:p>
            <a:endParaRPr lang="pt-BR" dirty="0"/>
          </a:p>
        </p:txBody>
      </p:sp>
      <p:pic>
        <p:nvPicPr>
          <p:cNvPr id="10" name="Espaço Reservado para Conteúdo 9">
            <a:extLst>
              <a:ext uri="{FF2B5EF4-FFF2-40B4-BE49-F238E27FC236}">
                <a16:creationId xmlns:a16="http://schemas.microsoft.com/office/drawing/2014/main" id="{04BD6F14-0993-4A25-AECD-B7FFCC6515C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20331" y="1253331"/>
            <a:ext cx="4351338" cy="4351338"/>
          </a:xfrm>
        </p:spPr>
      </p:pic>
    </p:spTree>
    <p:extLst>
      <p:ext uri="{BB962C8B-B14F-4D97-AF65-F5344CB8AC3E}">
        <p14:creationId xmlns:p14="http://schemas.microsoft.com/office/powerpoint/2010/main" val="3072308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A799FC-B9C0-49A2-876E-B584E64315DA}"/>
              </a:ext>
            </a:extLst>
          </p:cNvPr>
          <p:cNvSpPr>
            <a:spLocks noGrp="1"/>
          </p:cNvSpPr>
          <p:nvPr>
            <p:ph type="title"/>
          </p:nvPr>
        </p:nvSpPr>
        <p:spPr>
          <a:xfrm>
            <a:off x="838200" y="681037"/>
            <a:ext cx="10515600" cy="1325563"/>
          </a:xfrm>
        </p:spPr>
        <p:txBody>
          <a:bodyPr>
            <a:normAutofit fontScale="90000"/>
          </a:bodyPr>
          <a:lstStyle/>
          <a:p>
            <a:r>
              <a:rPr lang="pt-BR" b="1" dirty="0">
                <a:highlight>
                  <a:srgbClr val="FFFF00"/>
                </a:highlight>
              </a:rPr>
              <a:t>Escala de Classificação de Depressão de Hamilton (HAM-D)</a:t>
            </a:r>
            <a:br>
              <a:rPr lang="pt-BR" b="1" dirty="0">
                <a:highlight>
                  <a:srgbClr val="FFFF00"/>
                </a:highlight>
              </a:rPr>
            </a:br>
            <a:endParaRPr lang="pt-BR" dirty="0">
              <a:highlight>
                <a:srgbClr val="FFFF00"/>
              </a:highlight>
            </a:endParaRPr>
          </a:p>
        </p:txBody>
      </p:sp>
      <p:sp>
        <p:nvSpPr>
          <p:cNvPr id="3" name="Espaço Reservado para Conteúdo 2">
            <a:extLst>
              <a:ext uri="{FF2B5EF4-FFF2-40B4-BE49-F238E27FC236}">
                <a16:creationId xmlns:a16="http://schemas.microsoft.com/office/drawing/2014/main" id="{961FDBCB-BC95-4DC8-B421-ADA71B21D76C}"/>
              </a:ext>
            </a:extLst>
          </p:cNvPr>
          <p:cNvSpPr>
            <a:spLocks noGrp="1"/>
          </p:cNvSpPr>
          <p:nvPr>
            <p:ph idx="1"/>
          </p:nvPr>
        </p:nvSpPr>
        <p:spPr/>
        <p:txBody>
          <a:bodyPr>
            <a:normAutofit fontScale="92500"/>
          </a:bodyPr>
          <a:lstStyle/>
          <a:p>
            <a:r>
              <a:rPr lang="pt-BR" dirty="0"/>
              <a:t>A Escala de Depressão de Hamilton (HAM-D) é uma ferramenta psiquiátrica criada por Max Hamilton em 1960, usada para avaliar e quantificar a gravidade dos sintomas depressivos. É amplamente aplicada para monitorar a evolução desses sintomas e auxiliar no diagnóstico clínico.</a:t>
            </a:r>
          </a:p>
          <a:p>
            <a:r>
              <a:rPr lang="pt-BR" dirty="0"/>
              <a:t>A HAM-D serve para triagem e avaliação, e não como diagnóstico definitivo. Em função da organização e da escolha de seus itens, eles servem para identificar </a:t>
            </a:r>
            <a:r>
              <a:rPr lang="pt-BR" b="1" dirty="0"/>
              <a:t>a gravidade dos sintomas depressivos</a:t>
            </a:r>
            <a:r>
              <a:rPr lang="pt-BR" dirty="0"/>
              <a:t>, e não a existência do transtorno depressão.</a:t>
            </a:r>
          </a:p>
          <a:p>
            <a:r>
              <a:rPr lang="pt-BR" dirty="0"/>
              <a:t>A interpretação dos resultados deve ser feita por um médico psiquiatra ou psicólogo, que considerará um espectro mais amplo de informações clínicas para o diagnóstico clínico (CID ou DSM)</a:t>
            </a:r>
          </a:p>
          <a:p>
            <a:pPr marL="0" indent="0">
              <a:buNone/>
            </a:pPr>
            <a:endParaRPr lang="pt-BR" dirty="0"/>
          </a:p>
        </p:txBody>
      </p:sp>
    </p:spTree>
    <p:extLst>
      <p:ext uri="{BB962C8B-B14F-4D97-AF65-F5344CB8AC3E}">
        <p14:creationId xmlns:p14="http://schemas.microsoft.com/office/powerpoint/2010/main" val="3927131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048F778-9FEC-4C42-9E17-ACFC663F63AE}"/>
              </a:ext>
            </a:extLst>
          </p:cNvPr>
          <p:cNvSpPr>
            <a:spLocks noGrp="1"/>
          </p:cNvSpPr>
          <p:nvPr>
            <p:ph idx="1"/>
          </p:nvPr>
        </p:nvSpPr>
        <p:spPr>
          <a:xfrm>
            <a:off x="467138" y="341381"/>
            <a:ext cx="11287539" cy="6152183"/>
          </a:xfrm>
        </p:spPr>
        <p:txBody>
          <a:bodyPr>
            <a:normAutofit lnSpcReduction="10000"/>
          </a:bodyPr>
          <a:lstStyle/>
          <a:p>
            <a:r>
              <a:rPr lang="pt-BR" dirty="0"/>
              <a:t>A versão da HAM-D mais utilizada é composta por 17 itens. O tempo de aplicação varia em torno de 15 a 30 minutos.</a:t>
            </a:r>
          </a:p>
          <a:p>
            <a:r>
              <a:rPr lang="pt-BR" dirty="0"/>
              <a:t>Instruções para o Teste: a escala compreende questões sobre sentimentos e comportamentos ligados à depressão. </a:t>
            </a:r>
          </a:p>
          <a:p>
            <a:r>
              <a:rPr lang="pt-BR" dirty="0"/>
              <a:t>O enfermeiro deve selecionar a opção que melhor representa a experiência do paciente na última semana, buscando honestidade e precisão nas respostas. O resultado oferecerá uma visão geral do estado emocional atual. </a:t>
            </a:r>
          </a:p>
          <a:p>
            <a:r>
              <a:rPr lang="pt-BR" dirty="0"/>
              <a:t>Preferencialmente, por orientação do autor, a escala deve ser aplicada por dois avaliadores em momentos distintos. </a:t>
            </a:r>
          </a:p>
          <a:p>
            <a:endParaRPr lang="pt-BR" dirty="0"/>
          </a:p>
          <a:p>
            <a:r>
              <a:rPr lang="pt-BR" dirty="0">
                <a:solidFill>
                  <a:srgbClr val="FF0000"/>
                </a:solidFill>
              </a:rPr>
              <a:t>Pontos de corte para prática clínica:</a:t>
            </a:r>
          </a:p>
          <a:p>
            <a:pPr marL="457200" lvl="1" indent="0">
              <a:buNone/>
            </a:pPr>
            <a:r>
              <a:rPr lang="pt-BR" sz="2800" b="1" dirty="0"/>
              <a:t>Escores acima de 25 pontos: </a:t>
            </a:r>
            <a:r>
              <a:rPr lang="pt-BR" sz="2800" dirty="0"/>
              <a:t>sintomas depressivos graves </a:t>
            </a:r>
          </a:p>
          <a:p>
            <a:pPr marL="457200" lvl="1" indent="0">
              <a:buNone/>
            </a:pPr>
            <a:r>
              <a:rPr lang="pt-BR" sz="2800" b="1" dirty="0"/>
              <a:t>Escores entre 18 e 24 pontos: </a:t>
            </a:r>
            <a:r>
              <a:rPr lang="pt-BR" sz="2800" dirty="0"/>
              <a:t>sintomas depressivos moderados</a:t>
            </a:r>
          </a:p>
          <a:p>
            <a:pPr marL="457200" lvl="1" indent="0">
              <a:buNone/>
            </a:pPr>
            <a:r>
              <a:rPr lang="pt-BR" sz="2800" b="1" dirty="0"/>
              <a:t>Escores entre 7 e 17 pontos: </a:t>
            </a:r>
            <a:r>
              <a:rPr lang="pt-BR" sz="2800" dirty="0"/>
              <a:t>sintomas depressivos leves</a:t>
            </a:r>
          </a:p>
          <a:p>
            <a:endParaRPr lang="pt-BR" dirty="0"/>
          </a:p>
        </p:txBody>
      </p:sp>
    </p:spTree>
    <p:extLst>
      <p:ext uri="{BB962C8B-B14F-4D97-AF65-F5344CB8AC3E}">
        <p14:creationId xmlns:p14="http://schemas.microsoft.com/office/powerpoint/2010/main" val="200766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DD3BC0-7486-40B1-9791-C94F09B160AD}"/>
              </a:ext>
            </a:extLst>
          </p:cNvPr>
          <p:cNvSpPr>
            <a:spLocks noGrp="1"/>
          </p:cNvSpPr>
          <p:nvPr>
            <p:ph type="title"/>
          </p:nvPr>
        </p:nvSpPr>
        <p:spPr/>
        <p:txBody>
          <a:bodyPr/>
          <a:lstStyle/>
          <a:p>
            <a:r>
              <a:rPr lang="pt-BR" dirty="0"/>
              <a:t>Aplicação da escala de depressão de Hamilton: </a:t>
            </a:r>
          </a:p>
        </p:txBody>
      </p:sp>
      <p:sp>
        <p:nvSpPr>
          <p:cNvPr id="4" name="Retângulo 3">
            <a:extLst>
              <a:ext uri="{FF2B5EF4-FFF2-40B4-BE49-F238E27FC236}">
                <a16:creationId xmlns:a16="http://schemas.microsoft.com/office/drawing/2014/main" id="{C36E7F36-471B-4E2C-8021-726A825BA903}"/>
              </a:ext>
            </a:extLst>
          </p:cNvPr>
          <p:cNvSpPr/>
          <p:nvPr/>
        </p:nvSpPr>
        <p:spPr>
          <a:xfrm>
            <a:off x="838199" y="5665569"/>
            <a:ext cx="10677939" cy="646331"/>
          </a:xfrm>
          <a:prstGeom prst="rect">
            <a:avLst/>
          </a:prstGeom>
        </p:spPr>
        <p:txBody>
          <a:bodyPr wrap="square">
            <a:spAutoFit/>
          </a:bodyPr>
          <a:lstStyle/>
          <a:p>
            <a:r>
              <a:rPr lang="pt-BR" dirty="0">
                <a:hlinkClick r:id="rId2"/>
              </a:rPr>
              <a:t>https://calculadorasmedicas.com.br/calculadora/escala-classificacao-depressao-HAM-D</a:t>
            </a:r>
            <a:endParaRPr lang="pt-BR" dirty="0"/>
          </a:p>
          <a:p>
            <a:endParaRPr lang="pt-BR" dirty="0"/>
          </a:p>
        </p:txBody>
      </p:sp>
      <p:pic>
        <p:nvPicPr>
          <p:cNvPr id="6" name="Imagem 5">
            <a:extLst>
              <a:ext uri="{FF2B5EF4-FFF2-40B4-BE49-F238E27FC236}">
                <a16:creationId xmlns:a16="http://schemas.microsoft.com/office/drawing/2014/main" id="{D9A62084-B624-467B-BFE1-E7EEFC9E1C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729" y="1226689"/>
            <a:ext cx="4210878" cy="4210878"/>
          </a:xfrm>
          <a:prstGeom prst="rect">
            <a:avLst/>
          </a:prstGeom>
        </p:spPr>
      </p:pic>
    </p:spTree>
    <p:extLst>
      <p:ext uri="{BB962C8B-B14F-4D97-AF65-F5344CB8AC3E}">
        <p14:creationId xmlns:p14="http://schemas.microsoft.com/office/powerpoint/2010/main" val="111610496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790</Words>
  <Application>Microsoft Office PowerPoint</Application>
  <PresentationFormat>Widescreen</PresentationFormat>
  <Paragraphs>54</Paragraphs>
  <Slides>14</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14</vt:i4>
      </vt:variant>
    </vt:vector>
  </HeadingPairs>
  <TitlesOfParts>
    <vt:vector size="18" baseType="lpstr">
      <vt:lpstr>Arial</vt:lpstr>
      <vt:lpstr>Calibri</vt:lpstr>
      <vt:lpstr>Calibri Light</vt:lpstr>
      <vt:lpstr>Tema do Office</vt:lpstr>
      <vt:lpstr>ENF. EM SAÚDE MENTAL – 6º SEM  AULA 6   EXAMES EM SAÚDE MENTAL  Professora Lizandra  Alvares Félix </vt:lpstr>
      <vt:lpstr>MEEM – Mini-exame do Estado mental</vt:lpstr>
      <vt:lpstr>Fundamentação</vt:lpstr>
      <vt:lpstr>Avaliação</vt:lpstr>
      <vt:lpstr>Apresentação do PowerPoint</vt:lpstr>
      <vt:lpstr>Apresentação do PowerPoint</vt:lpstr>
      <vt:lpstr>Aplicação MEEM:  </vt:lpstr>
      <vt:lpstr> Escala de Avaliação da Ansiedade de Hamilton (HAM-A) </vt:lpstr>
      <vt:lpstr>Fundamentação</vt:lpstr>
      <vt:lpstr>Apresentação do PowerPoint</vt:lpstr>
      <vt:lpstr>Aplicação da escala de ansiedade de Hamilton: </vt:lpstr>
      <vt:lpstr>Escala de Classificação de Depressão de Hamilton (HAM-D) </vt:lpstr>
      <vt:lpstr>Apresentação do PowerPoint</vt:lpstr>
      <vt:lpstr>Aplicação da escala de depressão de Hamilton: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EXAME EM SAÚDE MENTAL</dc:title>
  <dc:creator>rf4263</dc:creator>
  <cp:lastModifiedBy>LIZANDRA FELIX</cp:lastModifiedBy>
  <cp:revision>8</cp:revision>
  <dcterms:created xsi:type="dcterms:W3CDTF">2024-08-29T15:17:01Z</dcterms:created>
  <dcterms:modified xsi:type="dcterms:W3CDTF">2024-09-22T19:22:27Z</dcterms:modified>
</cp:coreProperties>
</file>