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446F05-EE76-1533-88C6-5AF4C54FF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6B0FD1-42C3-8122-0169-C654868F2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925D98-DC1D-9B04-C649-862D0737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714570-AB98-2E69-B7D4-4642E57FA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8B9B16-FD93-13F0-44DB-D0C59A218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3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80EAD-91EB-66F2-9C92-3105E6B5E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6232F-FFF0-3768-DC60-0A1A80B02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B0548C-32C7-A8EB-3D2A-2123A2FBD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119E1F-7718-DF32-F002-F8705999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470194-8FDE-B463-586A-F61D460D1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204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38504-75F5-7CA3-29B1-0D1311AB5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959765-7575-D35D-308C-2530339F3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26CA78-68DB-0CBA-3B2F-21BE49BB2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E4B8DA-FD17-9889-68C2-0E4797AA7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D9D8DE-64F0-543D-5A11-37A5A6E4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76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4DE0D-B3B3-2CF6-C800-D29FE513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D3F871-3C39-4D0A-CEBA-2CD6BDDB4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848E7-C3C6-AF3F-E2DF-784D24358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627AB4-0252-B5EC-AD79-2A4DEAD6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606A81-2B21-938C-E3D5-A78E79873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13FF18-7B6E-E656-6427-EF3D55D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473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6E220-2686-AA3D-DB09-A858DF464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2A091E-61DE-E1D5-D948-74BBAB3A9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C98F43-2D16-A955-A410-83815015B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AFA53E0-FAC8-DF76-CD78-8917FF03A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D9A456F-2DA2-F703-09D7-58E43B69AF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435B0CC-413B-18C6-6B75-94B6AE4A1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A55B7D3-2F4B-C225-ECFF-400DB8233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5E19533-7DEA-B92A-52E2-3400858CF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545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DB535-5DE5-A0DB-9FD8-65B8C6B58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097509A-A47A-6BC8-FDEA-3DD74C33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6978FA-7CF6-497A-E38C-A20E3400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2EF5147-A0AC-8796-49C1-F3C11FDAF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90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62EBE9F-BE90-093E-E3F7-F456BF9A3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470D97-0A77-7F49-B516-F0B5FEEA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385527B-12FB-3874-E8AD-EBC1DDE8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80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70384-FF34-40FC-19DD-CE963A231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F6627B-8C66-F0D2-2248-5A61B0A8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AC8BF5-57C1-C3CA-9E91-59E0FAC44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58CB0A-21B6-F2EE-1281-78E6632C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88F268-EE27-5ABD-92D9-8FFF3D308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F2D73C-65D8-1DF3-4F8A-584BA54F3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305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DBA74-64C4-510E-AE4B-BA9E0448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2EDA084-2F35-2B88-43E6-6FBEAEDC4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F72140-0DE0-46C8-C294-D40C3EED6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FE77AF-AE9A-DD7B-8FBB-842C61FB0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89D41C-3CE5-58CA-2EFE-B5B638E5F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CEBB47-47FC-D5C7-DBE7-41D731B93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01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02F24-82ED-D87F-A011-D8DC19F9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22EA714-99A8-0D35-8B32-673C352E8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136D4A-0260-ACA8-70B7-39696565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345CBA-4EC5-3DE8-0C60-A5C3FB2CD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0D2C99-01B3-7F29-DA4A-830B4C07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72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8DEBD6-D433-B74C-201D-153917C899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9C8A16-1F22-552D-80D7-2CB18D03C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53847D-E86F-C07F-816C-8E7DFC919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C39E92-5954-FE0E-91A8-839D9519D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86675-13FB-1ACA-C7FB-0EA67EAF0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58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D487CA-A5F6-272B-E3C2-2A9E47163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88F0F9-0493-786D-D100-B27D99F4B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EFB9CB-A722-A847-BE8C-F0845A795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BA40FB-4E3A-42BB-83BC-778BA9492ABF}" type="datetimeFigureOut">
              <a:rPr lang="pt-BR" smtClean="0"/>
              <a:t>27/08/2024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08B5DC-CBF3-446D-D0B3-951246EAB4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55B71-29B1-F698-3F2C-33BB76E8A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9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io.pgsscogna.com.br/bitstream/123456789/34048/3/Cintia%20Cristina%20Nicolau%20Gouveia.pdf" TargetMode="External"/><Relationship Id="rId2" Type="http://schemas.openxmlformats.org/officeDocument/2006/relationships/hyperlink" Target="https://ints.org.br/wp-content/uploads/2021/10/PR.SCIH_.002-00-Medidas-de-Preven%C3%A7%C3%A3o-de-Infec%C3%A7%C3%A3o-de-Corrente-Sangu%C3%ADnea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AF437-22FE-8A38-A2FF-079601EB6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3921" y="406400"/>
            <a:ext cx="9144000" cy="2387600"/>
          </a:xfrm>
        </p:spPr>
        <p:txBody>
          <a:bodyPr/>
          <a:lstStyle/>
          <a:p>
            <a:r>
              <a:rPr lang="pt-BR" dirty="0"/>
              <a:t>Punção Venosa Periférica	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9DB501-72A1-ED8E-7FA6-E572E74EA1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Profa. Lizandra Alvares Félix Barros</a:t>
            </a:r>
          </a:p>
        </p:txBody>
      </p:sp>
    </p:spTree>
    <p:extLst>
      <p:ext uri="{BB962C8B-B14F-4D97-AF65-F5344CB8AC3E}">
        <p14:creationId xmlns:p14="http://schemas.microsoft.com/office/powerpoint/2010/main" val="3258277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4C0A1C-D088-36C6-63EF-CEDA2528D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Conceito de Punção venosa periférica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551AEC-A086-FB35-12CE-1B12ED0A2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É a introdução de um cateter intravenoso em um vaso sanguíneo (veia) periférico, por meio de punção percutânea. </a:t>
            </a:r>
          </a:p>
        </p:txBody>
      </p:sp>
      <p:pic>
        <p:nvPicPr>
          <p:cNvPr id="1026" name="Picture 2" descr="O que preciso saber para fazer a punção acesso venoso periférico? - Sanarmed">
            <a:extLst>
              <a:ext uri="{FF2B5EF4-FFF2-40B4-BE49-F238E27FC236}">
                <a16:creationId xmlns:a16="http://schemas.microsoft.com/office/drawing/2014/main" id="{AA1DBF03-73CF-A444-828F-DB657F135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619" y="2921000"/>
            <a:ext cx="49149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0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9304E4-A558-A987-B065-A4270BD16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Administrar da droga diretamente na veia para se obter ação imediata; </a:t>
            </a:r>
          </a:p>
          <a:p>
            <a:r>
              <a:rPr lang="pt-BR" dirty="0"/>
              <a:t>Realizar terapêutica com efeito sistêmico rápido. </a:t>
            </a:r>
          </a:p>
          <a:p>
            <a:r>
              <a:rPr lang="pt-BR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Obter acesso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venoso</a:t>
            </a:r>
            <a:r>
              <a:rPr lang="pt-BR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 pérvio; </a:t>
            </a:r>
          </a:p>
          <a:p>
            <a:r>
              <a:rPr lang="pt-BR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Administrar medicamentos que são dolorosos por outra via ou em grande volume/dose; </a:t>
            </a:r>
          </a:p>
          <a:p>
            <a:r>
              <a:rPr lang="pt-BR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Administrar soros, hemocomponentes e hemoderivados;</a:t>
            </a:r>
          </a:p>
          <a:p>
            <a:r>
              <a:rPr lang="pt-BR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Administrar nutrição parenteral parcial (NPP)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5A00CD2-83A6-C030-234D-DF09144F36B7}"/>
              </a:ext>
            </a:extLst>
          </p:cNvPr>
          <p:cNvSpPr txBox="1"/>
          <p:nvPr/>
        </p:nvSpPr>
        <p:spPr>
          <a:xfrm>
            <a:off x="838200" y="496371"/>
            <a:ext cx="6093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dirty="0"/>
              <a:t>Finalidades:</a:t>
            </a:r>
          </a:p>
        </p:txBody>
      </p:sp>
    </p:spTree>
    <p:extLst>
      <p:ext uri="{BB962C8B-B14F-4D97-AF65-F5344CB8AC3E}">
        <p14:creationId xmlns:p14="http://schemas.microsoft.com/office/powerpoint/2010/main" val="59894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659D6-1087-A2A5-C342-9E4FD42B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Materiais: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0F49F8-BC0E-4A68-F760-3999CA0AC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328" y="1612537"/>
            <a:ext cx="10515600" cy="4653352"/>
          </a:xfrm>
        </p:spPr>
        <p:txBody>
          <a:bodyPr>
            <a:normAutofit fontScale="85000" lnSpcReduction="20000"/>
          </a:bodyPr>
          <a:lstStyle/>
          <a:p>
            <a:r>
              <a:rPr lang="pt-BR" dirty="0"/>
              <a:t>Par de luvas (látex, vinila) descartável</a:t>
            </a:r>
          </a:p>
          <a:p>
            <a:r>
              <a:rPr lang="pt-BR" dirty="0"/>
              <a:t>Bandeja; </a:t>
            </a:r>
          </a:p>
          <a:p>
            <a:r>
              <a:rPr lang="pt-BR" dirty="0"/>
              <a:t>Garrote ou torniquete; </a:t>
            </a:r>
          </a:p>
          <a:p>
            <a:r>
              <a:rPr lang="pt-BR" dirty="0"/>
              <a:t>Copo descartável com bolas de algodão embebidas em álcool a 70%; </a:t>
            </a:r>
          </a:p>
          <a:p>
            <a:r>
              <a:rPr lang="pt-BR" dirty="0"/>
              <a:t>Seringa de 10ml ou 20 ml preenchida com soro fisiológico (Cloreto de sódio 0,9%) por técnica asséptica</a:t>
            </a:r>
          </a:p>
          <a:p>
            <a:r>
              <a:rPr lang="pt-BR" dirty="0"/>
              <a:t>Fita crepe para identificação da seringa; </a:t>
            </a:r>
          </a:p>
          <a:p>
            <a:r>
              <a:rPr lang="pt-BR" dirty="0"/>
              <a:t>Cateter periférico com calibre adequado (</a:t>
            </a:r>
            <a:r>
              <a:rPr lang="pt-BR" dirty="0" err="1"/>
              <a:t>abocath</a:t>
            </a:r>
            <a:r>
              <a:rPr lang="pt-BR" dirty="0"/>
              <a:t>); </a:t>
            </a:r>
          </a:p>
          <a:p>
            <a:r>
              <a:rPr lang="pt-BR" dirty="0"/>
              <a:t>Extensão ou </a:t>
            </a:r>
            <a:r>
              <a:rPr lang="pt-BR" dirty="0" err="1"/>
              <a:t>multivia</a:t>
            </a:r>
            <a:r>
              <a:rPr lang="pt-BR" dirty="0"/>
              <a:t> (</a:t>
            </a:r>
            <a:r>
              <a:rPr lang="pt-BR" dirty="0" err="1"/>
              <a:t>polifix</a:t>
            </a:r>
            <a:r>
              <a:rPr lang="pt-BR" dirty="0"/>
              <a:t>); </a:t>
            </a:r>
          </a:p>
          <a:p>
            <a:r>
              <a:rPr lang="pt-BR" dirty="0"/>
              <a:t>Luvas de procedimento; </a:t>
            </a:r>
          </a:p>
          <a:p>
            <a:r>
              <a:rPr lang="pt-BR" dirty="0"/>
              <a:t>Fita microporosa, esparadrapo ou filme semipermeável para fixação; </a:t>
            </a:r>
          </a:p>
          <a:p>
            <a:r>
              <a:rPr lang="pt-BR" dirty="0"/>
              <a:t>Caneta esferográfica;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554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BF08D-7B5F-C559-FB97-B2C196FE2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973B69-1FFE-31FC-7A89-5E522FA17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22EEB44-15FD-D5F1-67B4-714461E0B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6063521" cy="606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QUIPO 2 VIAS C/ CLAMP (polifix) EMBRAMED">
            <a:extLst>
              <a:ext uri="{FF2B5EF4-FFF2-40B4-BE49-F238E27FC236}">
                <a16:creationId xmlns:a16="http://schemas.microsoft.com/office/drawing/2014/main" id="{44ADB408-7DCC-46DA-7C94-395B1709C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721" y="880047"/>
            <a:ext cx="5097905" cy="509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469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7535A-C424-7C04-1401-30606564A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Descrição da técnica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8C792C-BFB1-CD04-D891-7F64E16FE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066"/>
            <a:ext cx="10515600" cy="47528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1. Higienizar as mãos </a:t>
            </a:r>
          </a:p>
          <a:p>
            <a:pPr marL="0" indent="0">
              <a:buNone/>
            </a:pPr>
            <a:r>
              <a:rPr lang="pt-BR" dirty="0"/>
              <a:t>2. Verificar a prescrição médica e seguir os 9 certos da administração de medicação: paciente certo, medicação certa, via certa, dose certa, horário certo, registro certo, orientação certa, forma farmacêutica certa e a resposta certa; </a:t>
            </a:r>
          </a:p>
          <a:p>
            <a:pPr marL="0" indent="0">
              <a:buNone/>
            </a:pPr>
            <a:r>
              <a:rPr lang="pt-BR" dirty="0"/>
              <a:t>3. Preparar o material; </a:t>
            </a:r>
          </a:p>
          <a:p>
            <a:pPr marL="0" indent="0">
              <a:buNone/>
            </a:pPr>
            <a:r>
              <a:rPr lang="pt-BR" dirty="0"/>
              <a:t>4. Retirar a tampinha de uma das entradas da </a:t>
            </a:r>
            <a:r>
              <a:rPr lang="pt-BR" dirty="0" err="1"/>
              <a:t>multivia</a:t>
            </a:r>
            <a:r>
              <a:rPr lang="pt-BR" dirty="0"/>
              <a:t> com o cuidado de não contaminá-la, retirar a agulha do bico da seringa.</a:t>
            </a:r>
          </a:p>
          <a:p>
            <a:pPr marL="0" indent="0">
              <a:buNone/>
            </a:pPr>
            <a:r>
              <a:rPr lang="pt-BR" dirty="0"/>
              <a:t>5. Conectar a seringa de 10ml (se paciente pediátrico) ou 20ml (se paciente adulto) preenchida com soro fisiológico ao extensor ou </a:t>
            </a:r>
            <a:r>
              <a:rPr lang="pt-BR" dirty="0" err="1"/>
              <a:t>multivias</a:t>
            </a:r>
            <a:r>
              <a:rPr lang="pt-BR" dirty="0"/>
              <a:t> e preenche-lo com soro fisiológico (manter técnica asséptica para proteger as conexões e tampa).</a:t>
            </a:r>
          </a:p>
        </p:txBody>
      </p:sp>
    </p:spTree>
    <p:extLst>
      <p:ext uri="{BB962C8B-B14F-4D97-AF65-F5344CB8AC3E}">
        <p14:creationId xmlns:p14="http://schemas.microsoft.com/office/powerpoint/2010/main" val="255131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D96DC8-9D6A-BCF8-490F-B88003775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609" y="232347"/>
            <a:ext cx="11002781" cy="6393305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t-BR" dirty="0"/>
              <a:t>6. Reservar os outros materiais na bandeja, além de pares extras de luvas de procedimento e cateter periférico;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dirty="0"/>
              <a:t>7. Explicar o procedimento ao paciente e/ou acompanhante;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dirty="0"/>
              <a:t>8. Higienizar as mãos com álcool gel a 70% e calçar as luvas de procedimento;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dirty="0"/>
              <a:t>9. Escolher juntamente com o paciente o local para a punção do acesso, se isso for possível. Avaliar a rede venosa e escolher uma veia de bom calibre (de acordo com a finalidade da punção, como no caso de </a:t>
            </a:r>
            <a:r>
              <a:rPr lang="pt-BR" dirty="0" err="1"/>
              <a:t>hemotransfusão</a:t>
            </a:r>
            <a:r>
              <a:rPr lang="pt-BR" dirty="0"/>
              <a:t>). Dê preferência para os membros superiores, no sentido distal para proximal;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dirty="0"/>
              <a:t>10. Deixar o paciente em uma posição confortável com o local de punção visível;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dirty="0"/>
              <a:t>11. Escolher o cateter adequado ao calibre do vaso periférico;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dirty="0"/>
              <a:t>12. Garrotear o membro onde será feito a punção, em um local mais ou menos de 7,5 a 10 cm acima do local escolhido, de modo que não interfira no fluxo arterial, além de solicitar que o paciente mantenha a mão fechada (não colocar o garrote sobre as articulações);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dirty="0"/>
              <a:t>13. Fazer antissepsia do local com algodão embebido com álcool a 70%, em sentido único, distal para proximal ou sentindo centro para borda (centrípeta); </a:t>
            </a:r>
          </a:p>
        </p:txBody>
      </p:sp>
    </p:spTree>
    <p:extLst>
      <p:ext uri="{BB962C8B-B14F-4D97-AF65-F5344CB8AC3E}">
        <p14:creationId xmlns:p14="http://schemas.microsoft.com/office/powerpoint/2010/main" val="3558552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1AFBF0-09E1-AC2C-54C5-41938EA7C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635" y="278969"/>
            <a:ext cx="11317065" cy="65790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14. Aguardar o álcool secar espontaneamente e realizar punção com o cateter escolhido, sempre com o </a:t>
            </a:r>
            <a:r>
              <a:rPr lang="pt-BR" dirty="0" err="1"/>
              <a:t>bisel</a:t>
            </a:r>
            <a:r>
              <a:rPr lang="pt-BR" dirty="0"/>
              <a:t> voltado para cima, introduzir a agulha no ângulo de 45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pt-BR" dirty="0"/>
              <a:t>;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15. Observar o refluxo de sangue para o cateter (canhão); </a:t>
            </a:r>
          </a:p>
          <a:p>
            <a:pPr marL="0" indent="0">
              <a:buNone/>
            </a:pPr>
            <a:r>
              <a:rPr lang="pt-BR" dirty="0"/>
              <a:t>16. Após punção pressionar com o polegar a pele onde está apontado o dispositivo e retirar o mandril </a:t>
            </a:r>
            <a:r>
              <a:rPr lang="pt-BR" dirty="0">
                <a:solidFill>
                  <a:srgbClr val="FF0000"/>
                </a:solidFill>
              </a:rPr>
              <a:t>(afastar o mandril-agulha sem </a:t>
            </a:r>
            <a:r>
              <a:rPr lang="pt-BR" dirty="0" err="1">
                <a:solidFill>
                  <a:srgbClr val="FF0000"/>
                </a:solidFill>
              </a:rPr>
              <a:t>reencapa-la</a:t>
            </a:r>
            <a:r>
              <a:rPr lang="pt-BR" dirty="0">
                <a:solidFill>
                  <a:srgbClr val="FF0000"/>
                </a:solidFill>
              </a:rPr>
              <a:t> – auto risco para acidente – colocar na bandeja ou recipiente rígido)</a:t>
            </a:r>
            <a:r>
              <a:rPr lang="pt-BR" dirty="0"/>
              <a:t>; </a:t>
            </a:r>
          </a:p>
          <a:p>
            <a:pPr marL="0" indent="0">
              <a:buNone/>
            </a:pPr>
            <a:r>
              <a:rPr lang="pt-BR" dirty="0"/>
              <a:t>17. Retirar o garrote e solicitar que o paciente abra a mão; </a:t>
            </a:r>
          </a:p>
          <a:p>
            <a:pPr marL="0" indent="0">
              <a:buNone/>
            </a:pPr>
            <a:r>
              <a:rPr lang="pt-BR" dirty="0"/>
              <a:t>18. Conectar a </a:t>
            </a:r>
            <a:r>
              <a:rPr lang="pt-BR" dirty="0" err="1"/>
              <a:t>multivia</a:t>
            </a:r>
            <a:r>
              <a:rPr lang="pt-BR" dirty="0"/>
              <a:t> (</a:t>
            </a:r>
            <a:r>
              <a:rPr lang="pt-BR" dirty="0" err="1"/>
              <a:t>polifix</a:t>
            </a:r>
            <a:r>
              <a:rPr lang="pt-BR" dirty="0"/>
              <a:t>) ou extensor devidamente preenchido com soro ao cateter; </a:t>
            </a:r>
          </a:p>
          <a:p>
            <a:pPr marL="0" indent="0">
              <a:buNone/>
            </a:pPr>
            <a:r>
              <a:rPr lang="pt-BR" dirty="0"/>
              <a:t>19. Testar a permeabilidade do sistema. Observar se a solução consegue fluir sem resistência e se não há infiltração no local); </a:t>
            </a:r>
          </a:p>
        </p:txBody>
      </p:sp>
      <p:pic>
        <p:nvPicPr>
          <p:cNvPr id="2050" name="Picture 2" descr="PROCEDIMENTO- Punção Venosa Periférica (com Video)">
            <a:extLst>
              <a:ext uri="{FF2B5EF4-FFF2-40B4-BE49-F238E27FC236}">
                <a16:creationId xmlns:a16="http://schemas.microsoft.com/office/drawing/2014/main" id="{E7A41B3D-F06C-4DAF-A4A6-0D44D08CA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349" y="995429"/>
            <a:ext cx="3719593" cy="208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287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965DA2-7D3B-654F-18C6-958B963A1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327" y="284812"/>
            <a:ext cx="11004030" cy="61309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20. Fechar a </a:t>
            </a:r>
            <a:r>
              <a:rPr lang="pt-BR" dirty="0" err="1"/>
              <a:t>multivia</a:t>
            </a:r>
            <a:r>
              <a:rPr lang="pt-BR" dirty="0"/>
              <a:t> com a técnica asséptica; </a:t>
            </a:r>
          </a:p>
          <a:p>
            <a:pPr marL="0" indent="0">
              <a:buNone/>
            </a:pPr>
            <a:r>
              <a:rPr lang="pt-BR" dirty="0"/>
              <a:t>21. Fixar o cateter à pele do paciente com a fita </a:t>
            </a:r>
            <a:r>
              <a:rPr lang="pt-BR" dirty="0" err="1"/>
              <a:t>micropore</a:t>
            </a:r>
            <a:r>
              <a:rPr lang="pt-BR"/>
              <a:t> ou </a:t>
            </a:r>
            <a:r>
              <a:rPr lang="pt-BR" dirty="0"/>
              <a:t>filme semipermeável, de maneira que fique firme, visualmente estético e que não atrapalhe os movimentos; </a:t>
            </a:r>
          </a:p>
          <a:p>
            <a:pPr marL="0" indent="0">
              <a:buNone/>
            </a:pPr>
            <a:r>
              <a:rPr lang="pt-BR" dirty="0"/>
              <a:t>22. Identificar o próprio curativo do cateter com a </a:t>
            </a:r>
            <a:r>
              <a:rPr lang="pt-BR" dirty="0">
                <a:solidFill>
                  <a:srgbClr val="FF0000"/>
                </a:solidFill>
              </a:rPr>
              <a:t>data da punção, o calibre do cateter e o nome do funcionário</a:t>
            </a:r>
            <a:r>
              <a:rPr lang="pt-BR" dirty="0"/>
              <a:t> que realizou o acesso; </a:t>
            </a:r>
          </a:p>
          <a:p>
            <a:pPr marL="0" indent="0">
              <a:buNone/>
            </a:pPr>
            <a:r>
              <a:rPr lang="pt-BR" dirty="0"/>
              <a:t>23. Deixar o paciente em posição confortável e seguro no leito; </a:t>
            </a:r>
          </a:p>
          <a:p>
            <a:pPr marL="0" indent="0">
              <a:buNone/>
            </a:pPr>
            <a:r>
              <a:rPr lang="pt-BR" dirty="0"/>
              <a:t>24. Retirar os materiais e organizar o local; </a:t>
            </a:r>
          </a:p>
          <a:p>
            <a:pPr marL="0" indent="0">
              <a:buNone/>
            </a:pPr>
            <a:r>
              <a:rPr lang="pt-BR" dirty="0"/>
              <a:t>25. Retirar as luvas e higienizar as mãos;</a:t>
            </a:r>
          </a:p>
          <a:p>
            <a:pPr marL="0" indent="0">
              <a:buNone/>
            </a:pPr>
            <a:r>
              <a:rPr lang="pt-BR" dirty="0"/>
              <a:t>26. Realizar a anotação de enfermagem, constando: tipo do dispositivo e calibre que foram utilizados, número de tentativas de punção, local de inserção e ocorrências adversas e as medidas tomadas.</a:t>
            </a:r>
          </a:p>
          <a:p>
            <a:pPr marL="0" indent="0">
              <a:buNone/>
            </a:pPr>
            <a:r>
              <a:rPr lang="pt-BR" dirty="0"/>
              <a:t>27. Desprezar os matérias utilizados de acordo com a classificação do tipo de resíduo (material infectante, perfurocortante, comum)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0799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11D4A3-A0AA-4048-8EE0-94C4042B9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fixação: </a:t>
            </a:r>
          </a:p>
        </p:txBody>
      </p:sp>
      <p:pic>
        <p:nvPicPr>
          <p:cNvPr id="1026" name="Picture 2" descr="Acesso venoso periférico: definição, indicações, contraindicações, técnica  e mais - Sanarmed">
            <a:extLst>
              <a:ext uri="{FF2B5EF4-FFF2-40B4-BE49-F238E27FC236}">
                <a16:creationId xmlns:a16="http://schemas.microsoft.com/office/drawing/2014/main" id="{B4550DC7-8B78-4BE3-97DA-7B64E2775D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3" t="2963" r="21538"/>
          <a:stretch/>
        </p:blipFill>
        <p:spPr bwMode="auto">
          <a:xfrm>
            <a:off x="526942" y="1427217"/>
            <a:ext cx="4060556" cy="358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n page">
            <a:extLst>
              <a:ext uri="{FF2B5EF4-FFF2-40B4-BE49-F238E27FC236}">
                <a16:creationId xmlns:a16="http://schemas.microsoft.com/office/drawing/2014/main" id="{1B39CE97-2476-42CE-B7D3-DFAB7EA51B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9" t="24653" r="16347" b="12768"/>
          <a:stretch/>
        </p:blipFill>
        <p:spPr bwMode="auto">
          <a:xfrm>
            <a:off x="4782115" y="0"/>
            <a:ext cx="3719593" cy="429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OCEDIMENTOS DE ENFERMAGEM">
            <a:extLst>
              <a:ext uri="{FF2B5EF4-FFF2-40B4-BE49-F238E27FC236}">
                <a16:creationId xmlns:a16="http://schemas.microsoft.com/office/drawing/2014/main" id="{F1400F10-403F-48C6-B3C5-237ABBF92B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02"/>
          <a:stretch/>
        </p:blipFill>
        <p:spPr bwMode="auto">
          <a:xfrm>
            <a:off x="5786074" y="4095992"/>
            <a:ext cx="5431268" cy="251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07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A5CE2-4338-3467-874E-EB151737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Complicacões</a:t>
            </a:r>
            <a:r>
              <a:rPr lang="pt-BR" dirty="0"/>
              <a:t>: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77B899-68EA-99E7-A7ED-DAB8E9789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Instituto Brasileiro de Enfermagem - IBraEnf - ❌ Complicações Relacionadas  à Punção Venosa ❌ ➡ A punção venosa é uma técnica na qual acessa-se a  corrente sanguínea com auxílio de cateter ou">
            <a:extLst>
              <a:ext uri="{FF2B5EF4-FFF2-40B4-BE49-F238E27FC236}">
                <a16:creationId xmlns:a16="http://schemas.microsoft.com/office/drawing/2014/main" id="{E710E23B-B295-93A1-FD6B-EA6EBF315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5"/>
          <a:stretch/>
        </p:blipFill>
        <p:spPr bwMode="auto">
          <a:xfrm>
            <a:off x="2625777" y="1347196"/>
            <a:ext cx="7477593" cy="514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989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9EA85-7DB3-FE04-0E6B-3E3F64C4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obrigatória: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529630-EDC5-A927-850F-2BA0073B9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155"/>
            <a:ext cx="10515600" cy="2131778"/>
          </a:xfrm>
        </p:spPr>
        <p:txBody>
          <a:bodyPr/>
          <a:lstStyle/>
          <a:p>
            <a:r>
              <a:rPr lang="pt-BR" dirty="0"/>
              <a:t>PROTOCOLO DE PREVENÇÃO DE INFECÇÃO DE CORRENTE SANGUÍNEA: </a:t>
            </a:r>
            <a:r>
              <a:rPr lang="pt-BR" dirty="0">
                <a:hlinkClick r:id="rId2"/>
              </a:rPr>
              <a:t>https://ints.org.br/wp-content/uploads/2021/10/PR.SCIH_.002-00-Medidas-de-Preven%C3%A7%C3%A3o-de-Infec%C3%A7%C3%A3o-de-Corrente-Sangu%C3%ADnea.pdf</a:t>
            </a:r>
            <a:endParaRPr lang="pt-BR" dirty="0"/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B4BD08-FD8B-E647-9480-87B0279355E5}"/>
              </a:ext>
            </a:extLst>
          </p:cNvPr>
          <p:cNvSpPr txBox="1"/>
          <p:nvPr/>
        </p:nvSpPr>
        <p:spPr>
          <a:xfrm>
            <a:off x="838201" y="4562164"/>
            <a:ext cx="10515599" cy="1646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dirty="0"/>
              <a:t>PUNÇÃO VENOSA PERIFÉRICA CUIDADOS DE ENFERMAGEM NA PREVENÇÃO DE CONTAMINAÇÃO: </a:t>
            </a:r>
            <a:r>
              <a:rPr lang="pt-BR" dirty="0">
                <a:hlinkClick r:id="rId3"/>
              </a:rPr>
              <a:t>https://repositorio.pgsscogna.com.br/bitstream/123456789/34048/3/Cintia%20Cristina%20Nicolau%20Gouveia.pdf</a:t>
            </a:r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AF0685E-C7F0-371C-F7FE-093977717D3D}"/>
              </a:ext>
            </a:extLst>
          </p:cNvPr>
          <p:cNvSpPr txBox="1">
            <a:spLocks/>
          </p:cNvSpPr>
          <p:nvPr/>
        </p:nvSpPr>
        <p:spPr>
          <a:xfrm>
            <a:off x="838200" y="35379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Leitura recomendada: </a:t>
            </a:r>
          </a:p>
        </p:txBody>
      </p:sp>
    </p:spTree>
    <p:extLst>
      <p:ext uri="{BB962C8B-B14F-4D97-AF65-F5344CB8AC3E}">
        <p14:creationId xmlns:p14="http://schemas.microsoft.com/office/powerpoint/2010/main" val="32997743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925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Google Sans</vt:lpstr>
      <vt:lpstr>Times New Roman</vt:lpstr>
      <vt:lpstr>Tema do Office</vt:lpstr>
      <vt:lpstr>Punção Venosa Periférica </vt:lpstr>
      <vt:lpstr>Conceito de Punção venosa periférica</vt:lpstr>
      <vt:lpstr>Apresentação do PowerPoint</vt:lpstr>
      <vt:lpstr>Materiais:</vt:lpstr>
      <vt:lpstr>Apresentação do PowerPoint</vt:lpstr>
      <vt:lpstr>Descrição da técnica</vt:lpstr>
      <vt:lpstr>Apresentação do PowerPoint</vt:lpstr>
      <vt:lpstr>Apresentação do PowerPoint</vt:lpstr>
      <vt:lpstr>Apresentação do PowerPoint</vt:lpstr>
      <vt:lpstr>Tipos de fixação: </vt:lpstr>
      <vt:lpstr>Complicacões: </vt:lpstr>
      <vt:lpstr>Leitura obrigatória: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Punção Venosa Periférica </dc:title>
  <dc:creator>Antonio Cesar</dc:creator>
  <cp:lastModifiedBy>rf4263</cp:lastModifiedBy>
  <cp:revision>5</cp:revision>
  <dcterms:created xsi:type="dcterms:W3CDTF">2024-08-16T19:57:57Z</dcterms:created>
  <dcterms:modified xsi:type="dcterms:W3CDTF">2024-08-27T15:03:06Z</dcterms:modified>
</cp:coreProperties>
</file>