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90" r:id="rId5"/>
    <p:sldId id="289" r:id="rId6"/>
    <p:sldId id="291" r:id="rId7"/>
    <p:sldId id="292" r:id="rId8"/>
    <p:sldId id="293" r:id="rId9"/>
    <p:sldId id="294" r:id="rId10"/>
    <p:sldId id="287" r:id="rId11"/>
    <p:sldId id="288" r:id="rId12"/>
    <p:sldId id="295" r:id="rId13"/>
    <p:sldId id="296" r:id="rId14"/>
    <p:sldId id="299" r:id="rId15"/>
    <p:sldId id="300" r:id="rId16"/>
    <p:sldId id="301" r:id="rId17"/>
    <p:sldId id="302" r:id="rId18"/>
    <p:sldId id="306" r:id="rId19"/>
    <p:sldId id="297" r:id="rId20"/>
    <p:sldId id="303" r:id="rId21"/>
    <p:sldId id="304" r:id="rId22"/>
    <p:sldId id="305" r:id="rId23"/>
    <p:sldId id="261" r:id="rId24"/>
    <p:sldId id="307" r:id="rId25"/>
    <p:sldId id="308" r:id="rId26"/>
    <p:sldId id="310" r:id="rId27"/>
    <p:sldId id="311" r:id="rId28"/>
    <p:sldId id="312" r:id="rId29"/>
    <p:sldId id="313" r:id="rId30"/>
    <p:sldId id="286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17DCA-FDCF-49C2-B65A-1EA526EA1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0AAC4-CBA8-4975-8F65-B29072D81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EA08A2-E264-4C08-8B25-2109F0E4C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76ED3E-177D-4D54-9F7D-789BE4FC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20DFF4-60F1-4FE5-9E9A-A47AC393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16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C91DF-CBA8-4099-A528-1B076C6E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DA5A75-B464-4A3A-A0CD-3D94F1369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C38E09-A0FE-4FDF-B0C2-3B95C25E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CB3605-77B0-47B3-9BCC-1EB49DEA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4A13A9-7776-4172-AC07-6F0BB507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62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55F65-CA8D-4B9A-A80A-C237A3FCA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9643AA-D90D-4B5C-917A-EBA7A1653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1B96C4-6773-4013-B4C3-B4D9D400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2216D8-3BC7-4443-9DB7-168CD8C1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F9A3C0-B10E-4CDE-8950-9728B08D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69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99F53-C27A-4BED-A605-680731DF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90BD59-4A75-4F10-9A7F-51AF31DDA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745540-385F-4F76-9529-4AC0F44C2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AEE074-9447-4D39-B483-EEF66E1E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98A583-F5FB-4BB3-9149-6A604C320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F137C6-5267-42E1-8717-850B3519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7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E706E-FDA6-4B86-9ED1-B84DBD96B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A400E1-F146-404A-AA51-D01700514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A7EF47-945C-4C9F-90F9-85E9013F5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4962D1-B099-48C4-AA6B-164BEB92C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E62A1E-955B-4C34-BF39-735E293B8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71159F-289E-42A0-B5B0-A4917487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F410F3-3127-41F4-ACE4-D1AF01E66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BB74B43-5A66-4718-9B1E-74FDA9E3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66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A2D41-7BCA-47B3-B8BA-21E5D82E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792DEA-8E60-4AEA-AA87-0BA2E452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7CAB35-4F41-48F9-A19E-3CDEEF71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1B14E0-D018-48A4-83FD-B0AE739A8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5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4C2D0D7-9F49-4BDB-8248-2753A942A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E8BB017-2310-454A-AB39-60EFEE9D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8F3643-FFA1-439A-9E55-897F2DD1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0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0A51E-B3AE-4888-AB8F-ABC39CB3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B5E669-E747-4543-9949-73B38E59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67B58D-8A7E-4FD1-9D1E-C5CD797A1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6B2E86-F15E-4140-B1A0-D88A7DB9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334D56-81B5-4246-A35E-768983A1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EE9FB5-C8D1-44FA-B915-27C99EFF1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892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36A01F-2C50-4988-A9BC-6294E8BCC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984FEA6-B907-4A75-A450-5F1C640CD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64B5FC-2571-42C5-9942-F3F014100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722C5B-2CAB-4332-9D08-E0B88355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562193-3865-4284-B8D0-68CE0429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AAA3FE-C9D0-4FF1-90EF-445B24DE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55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FDF32-2E00-4BA6-97AA-BBBA4D3F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2367C8-533F-4555-9A51-EC28FFC98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7EA66B-8CD7-4849-B65D-37089E77A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05E462-B6F2-431F-82F6-6A04CE71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9F247F-2BAA-451C-B0CC-F9609912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741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8FBD96-0113-47E0-BBC4-8DCA37238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5F870B-1494-4264-85E9-00CA12420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66909-4E64-42A4-94D0-84938146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BD83A-47AA-4ACC-AE23-0EA42C2D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938AC9-5669-4F75-8424-F8863A6B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63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636D0F-3C2D-49EA-9C47-EFF08B6E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CE529F-0603-4F5E-AC0F-984338CB2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5C2C6D-C16F-49CD-A4A4-D92EC78D8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13C6-BE20-4777-83C5-FEF283D5B4EB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6C3AED-4D2A-4893-AFC9-D3BA6D062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DAE81A-D1E1-41AC-9053-46FC5D6C1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09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en.com.br/microgotas-impacto-na-propagacao-de-doencas-e-estrategias-de-prevencao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linicacroce.com.br/blog/o-que-e-anafilaxia-2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0fzl_wCINM" TargetMode="External"/><Relationship Id="rId2" Type="http://schemas.openxmlformats.org/officeDocument/2006/relationships/hyperlink" Target="https://www.ribeiraopreto.sp.gov.br/files/ssaude/pdf/p-bpraticas-calculo-seg-vol2-calc-diluicao-me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pn6NZ2iV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1DF5EF-3A58-4597-B4C8-739507AAA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Soroterapia e cálculo de gotejamento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E17244-53DC-4341-91FC-4FBB76C50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475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47F4B-253C-46B1-9886-B7083084C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Definição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30BE04-F331-426D-A981-717CEC2A2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É A aplicação de medicamento endovenosa diluída em uma solução (soro fisiológico, solução glicosada, água destilada, entre outros diluentes). É aplicada por meio de equipo no acesso endovenoso por período e em concentração controlada conforme a prescrição médica.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379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ECD3C-C21E-4E17-AA01-A85D0EFC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Indicação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27737E-CBFD-4A3A-B3A5-F17FFA89B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Administrar  medicamentos e/ou soluções de forma contínua, via intravenosa. </a:t>
            </a:r>
          </a:p>
          <a:p>
            <a:r>
              <a:rPr lang="pt-BR" dirty="0"/>
              <a:t>Infundir  variadas medicações e volumes com finalidade terapêutica para obtenção de ação imediata.</a:t>
            </a:r>
          </a:p>
        </p:txBody>
      </p:sp>
    </p:spTree>
    <p:extLst>
      <p:ext uri="{BB962C8B-B14F-4D97-AF65-F5344CB8AC3E}">
        <p14:creationId xmlns:p14="http://schemas.microsoft.com/office/powerpoint/2010/main" val="236677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54B56-ADFC-405D-A2B5-10F0E759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Características da soroterapia endovenosa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3052B4-68B0-4B5D-BF66-E14213171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1825625"/>
            <a:ext cx="11158330" cy="4667250"/>
          </a:xfrm>
        </p:spPr>
        <p:txBody>
          <a:bodyPr>
            <a:normAutofit lnSpcReduction="10000"/>
          </a:bodyPr>
          <a:lstStyle/>
          <a:p>
            <a:r>
              <a:rPr lang="pt-BR" sz="3200" dirty="0"/>
              <a:t>A solução que pode ser isotônica, hipertônica e hipotônica e tem como finalidades: hidratação, alimentação, curativos, solvente de medicações (ampolas), compressa ocular, compressas diversas, e outros. </a:t>
            </a:r>
          </a:p>
          <a:p>
            <a:r>
              <a:rPr lang="pt-BR" sz="3200" dirty="0"/>
              <a:t>Define-se da seguinte forma: </a:t>
            </a:r>
          </a:p>
          <a:p>
            <a:pPr marL="457200" lvl="1" indent="0">
              <a:buNone/>
            </a:pPr>
            <a:r>
              <a:rPr lang="pt-BR" sz="2800" dirty="0">
                <a:solidFill>
                  <a:srgbClr val="FF0000"/>
                </a:solidFill>
              </a:rPr>
              <a:t>Solução Isotônica: a concentração é igual ou próxima a do plasma sanguíneo. </a:t>
            </a:r>
          </a:p>
          <a:p>
            <a:pPr marL="457200" lvl="1" indent="0">
              <a:buNone/>
            </a:pPr>
            <a:r>
              <a:rPr lang="pt-BR" sz="2800" dirty="0">
                <a:solidFill>
                  <a:srgbClr val="FF0000"/>
                </a:solidFill>
              </a:rPr>
              <a:t>Solução Hipertônica: a concentração é maior que a do plasma sanguíneo. </a:t>
            </a:r>
          </a:p>
          <a:p>
            <a:pPr marL="457200" lvl="1" indent="0">
              <a:buNone/>
            </a:pPr>
            <a:r>
              <a:rPr lang="pt-BR" sz="2800" dirty="0">
                <a:solidFill>
                  <a:srgbClr val="FF0000"/>
                </a:solidFill>
              </a:rPr>
              <a:t>Solução Hipotônica: a concentração é menor que a do plasma sanguíneo. </a:t>
            </a:r>
          </a:p>
        </p:txBody>
      </p:sp>
    </p:spTree>
    <p:extLst>
      <p:ext uri="{BB962C8B-B14F-4D97-AF65-F5344CB8AC3E}">
        <p14:creationId xmlns:p14="http://schemas.microsoft.com/office/powerpoint/2010/main" val="3677818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57CAB-BDEB-4324-8BD5-1529DE3E2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6" y="431865"/>
            <a:ext cx="11158330" cy="1258823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Tipos de soro (a embalagem varia conforme a marca)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458B2C-7951-46C0-81E4-B62379EE8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Nenhuma descrição de foto disponível.">
            <a:extLst>
              <a:ext uri="{FF2B5EF4-FFF2-40B4-BE49-F238E27FC236}">
                <a16:creationId xmlns:a16="http://schemas.microsoft.com/office/drawing/2014/main" id="{74B6C23E-A234-4CD9-89D5-17E63D26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33816" b="16522"/>
          <a:stretch/>
        </p:blipFill>
        <p:spPr bwMode="auto">
          <a:xfrm>
            <a:off x="1060174" y="1457739"/>
            <a:ext cx="9912626" cy="496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414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D1CBE0-8842-4A45-B56D-BD53D5CEA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596348"/>
            <a:ext cx="11224591" cy="59502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Tipos de soro mais utilizados: </a:t>
            </a:r>
          </a:p>
          <a:p>
            <a:r>
              <a:rPr lang="pt-BR" dirty="0"/>
              <a:t>Soro Glicosado 5 % e 10% (SG 5% e SG 10%) </a:t>
            </a:r>
          </a:p>
          <a:p>
            <a:r>
              <a:rPr lang="pt-BR" dirty="0"/>
              <a:t>Soro Fisiológico 0,9% (SF 0,9%) </a:t>
            </a:r>
          </a:p>
          <a:p>
            <a:r>
              <a:rPr lang="pt-BR" dirty="0"/>
              <a:t>Soro </a:t>
            </a:r>
            <a:r>
              <a:rPr lang="pt-BR" dirty="0" err="1"/>
              <a:t>glicofisiológico</a:t>
            </a:r>
            <a:r>
              <a:rPr lang="pt-BR" dirty="0"/>
              <a:t> (SGF) </a:t>
            </a:r>
          </a:p>
          <a:p>
            <a:r>
              <a:rPr lang="pt-BR" dirty="0"/>
              <a:t>Soro ringer com lactato ou ringer simples </a:t>
            </a:r>
          </a:p>
          <a:p>
            <a:pPr marL="0" indent="0">
              <a:buNone/>
            </a:pPr>
            <a:endParaRPr lang="pt-BR" sz="1100" b="1" dirty="0"/>
          </a:p>
          <a:p>
            <a:pPr marL="0" indent="0">
              <a:buNone/>
            </a:pPr>
            <a:r>
              <a:rPr lang="pt-BR" b="1" dirty="0"/>
              <a:t>Volumes: </a:t>
            </a:r>
          </a:p>
          <a:p>
            <a:r>
              <a:rPr lang="pt-BR" dirty="0"/>
              <a:t>Seus volumes podem variar de ampolas de 10 ml ou 20 ml e frascos de 100 ml, 250 ml, 500 ml e 1000 ml. </a:t>
            </a:r>
          </a:p>
          <a:p>
            <a:r>
              <a:rPr lang="pt-BR" dirty="0"/>
              <a:t>Quando fala-se de:</a:t>
            </a:r>
          </a:p>
          <a:p>
            <a:pPr marL="457200" lvl="1" indent="0">
              <a:buNone/>
            </a:pPr>
            <a:r>
              <a:rPr lang="pt-BR" dirty="0">
                <a:solidFill>
                  <a:srgbClr val="FF0000"/>
                </a:solidFill>
              </a:rPr>
              <a:t>SG 5% tem-se 5g —100ml </a:t>
            </a:r>
          </a:p>
          <a:p>
            <a:pPr marL="457200" lvl="1" indent="0">
              <a:buNone/>
            </a:pPr>
            <a:r>
              <a:rPr lang="pt-BR" dirty="0">
                <a:solidFill>
                  <a:srgbClr val="FF0000"/>
                </a:solidFill>
              </a:rPr>
              <a:t>SG 10% tem-se 10g —100ml </a:t>
            </a:r>
          </a:p>
          <a:p>
            <a:pPr marL="457200" lvl="1" indent="0">
              <a:buNone/>
            </a:pPr>
            <a:r>
              <a:rPr lang="pt-BR" dirty="0">
                <a:solidFill>
                  <a:srgbClr val="FF0000"/>
                </a:solidFill>
              </a:rPr>
              <a:t>SG 15% tem-se 15g —100ml </a:t>
            </a:r>
          </a:p>
          <a:p>
            <a:pPr marL="457200" lvl="1" indent="0">
              <a:buNone/>
            </a:pPr>
            <a:r>
              <a:rPr lang="pt-BR" dirty="0">
                <a:solidFill>
                  <a:srgbClr val="FF0000"/>
                </a:solidFill>
              </a:rPr>
              <a:t>SF 0,9% tem-se 0,9g —100ml</a:t>
            </a:r>
          </a:p>
        </p:txBody>
      </p:sp>
    </p:spTree>
    <p:extLst>
      <p:ext uri="{BB962C8B-B14F-4D97-AF65-F5344CB8AC3E}">
        <p14:creationId xmlns:p14="http://schemas.microsoft.com/office/powerpoint/2010/main" val="165603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991B0-4ADC-4378-BF7A-3182CF568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Cuidado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A8A4FD-9062-4326-8913-66A2610F8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Sobre a necessidade do soro:</a:t>
            </a:r>
          </a:p>
          <a:p>
            <a:r>
              <a:rPr lang="pt-BR" dirty="0"/>
              <a:t>Devem ser produzidos em ambientes de extrema higiene (solução </a:t>
            </a:r>
            <a:r>
              <a:rPr lang="pt-BR" dirty="0" err="1"/>
              <a:t>apirogênica</a:t>
            </a:r>
            <a:r>
              <a:rPr lang="pt-BR" dirty="0"/>
              <a:t> – estéril). </a:t>
            </a:r>
          </a:p>
          <a:p>
            <a:r>
              <a:rPr lang="pt-BR" dirty="0"/>
              <a:t>Os soros são administrados na forma endovenosa, ou seja, diretamente na circulação sanguínea e por isso, devem ser isentos de contaminantes.</a:t>
            </a:r>
          </a:p>
          <a:p>
            <a:r>
              <a:rPr lang="pt-BR" dirty="0"/>
              <a:t>Não confunda o soro estéril para uso externo (vendido nas farmácias) com o soro para infusão venosa.</a:t>
            </a:r>
          </a:p>
        </p:txBody>
      </p:sp>
    </p:spTree>
    <p:extLst>
      <p:ext uri="{BB962C8B-B14F-4D97-AF65-F5344CB8AC3E}">
        <p14:creationId xmlns:p14="http://schemas.microsoft.com/office/powerpoint/2010/main" val="2648509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E601979-94C9-4DED-AA6E-EC41A1488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87" t="56622" r="51956" b="13412"/>
          <a:stretch/>
        </p:blipFill>
        <p:spPr>
          <a:xfrm>
            <a:off x="609600" y="365125"/>
            <a:ext cx="4429002" cy="3398492"/>
          </a:xfrm>
          <a:prstGeom prst="rect">
            <a:avLst/>
          </a:prstGeom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745FE3-E406-4874-8D6A-CD0FCB929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49" y="3892964"/>
            <a:ext cx="10515600" cy="2222742"/>
          </a:xfrm>
        </p:spPr>
        <p:txBody>
          <a:bodyPr/>
          <a:lstStyle/>
          <a:p>
            <a:r>
              <a:rPr lang="pt-BR" dirty="0"/>
              <a:t>Soro para uso externo</a:t>
            </a:r>
          </a:p>
        </p:txBody>
      </p:sp>
      <p:pic>
        <p:nvPicPr>
          <p:cNvPr id="4098" name="Picture 2" descr="Soro Fisiologico Bolsa Pvc - 250 Ml - World Odonto Itu">
            <a:extLst>
              <a:ext uri="{FF2B5EF4-FFF2-40B4-BE49-F238E27FC236}">
                <a16:creationId xmlns:a16="http://schemas.microsoft.com/office/drawing/2014/main" id="{4843AB7A-9FFB-4D27-B69B-2647F03B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696" y="365125"/>
            <a:ext cx="4470952" cy="447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Conteúdo 5">
            <a:extLst>
              <a:ext uri="{FF2B5EF4-FFF2-40B4-BE49-F238E27FC236}">
                <a16:creationId xmlns:a16="http://schemas.microsoft.com/office/drawing/2014/main" id="{64EEAC9D-8833-4076-97ED-D9037A435D27}"/>
              </a:ext>
            </a:extLst>
          </p:cNvPr>
          <p:cNvSpPr txBox="1">
            <a:spLocks/>
          </p:cNvSpPr>
          <p:nvPr/>
        </p:nvSpPr>
        <p:spPr>
          <a:xfrm>
            <a:off x="7361314" y="5133682"/>
            <a:ext cx="10515600" cy="2222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Soro para uso interno</a:t>
            </a:r>
          </a:p>
        </p:txBody>
      </p:sp>
    </p:spTree>
    <p:extLst>
      <p:ext uri="{BB962C8B-B14F-4D97-AF65-F5344CB8AC3E}">
        <p14:creationId xmlns:p14="http://schemas.microsoft.com/office/powerpoint/2010/main" val="3592094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54F8B-BADF-4728-9A1B-8C4E8F1D1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Sistema de infusão: gotejamento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F349B9-6C54-4C44-B750-A56FF1F1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537252"/>
            <a:ext cx="11224592" cy="49556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O sistema de gotejamento é composto por diversos elementos, que podem incluir:</a:t>
            </a:r>
          </a:p>
          <a:p>
            <a:pPr marL="457200" lvl="1" indent="0">
              <a:buNone/>
            </a:pPr>
            <a:r>
              <a:rPr lang="pt-BR" b="1" dirty="0"/>
              <a:t>1. Bolsa de solução:</a:t>
            </a:r>
            <a:r>
              <a:rPr lang="pt-BR" dirty="0"/>
              <a:t> É uma bolsa hermética que contém a solução líquida a ser administrada. A solução pode ser salina (solução de cloreto de sódio), glicose, medicamentos ou outras misturas de fluidos.</a:t>
            </a:r>
          </a:p>
          <a:p>
            <a:pPr marL="457200" lvl="1" indent="0">
              <a:buNone/>
            </a:pPr>
            <a:r>
              <a:rPr lang="pt-BR" b="1" dirty="0"/>
              <a:t>2. Equipo de infusão:</a:t>
            </a:r>
            <a:r>
              <a:rPr lang="pt-BR" dirty="0"/>
              <a:t> É um conjunto de tubos e câmaras que conecta a bolsa de solução à veia do paciente. Ele possui uma agulha ou cateter para inserção na veia, garantindo o acesso venoso.</a:t>
            </a:r>
          </a:p>
          <a:p>
            <a:pPr marL="457200" lvl="1" indent="0">
              <a:buNone/>
            </a:pPr>
            <a:r>
              <a:rPr lang="pt-BR" b="1" dirty="0"/>
              <a:t>3. Regulador de gotejamento:</a:t>
            </a:r>
            <a:r>
              <a:rPr lang="pt-BR" dirty="0"/>
              <a:t> É um dispositivo que controla a taxa de fluxo da solução líquida. É ajustado para liberar a quantidade adequada de líquido por unidade de tempo, de acordo com a prescrição médica.</a:t>
            </a:r>
          </a:p>
          <a:p>
            <a:pPr marL="457200" lvl="1" indent="0">
              <a:buNone/>
            </a:pPr>
            <a:r>
              <a:rPr lang="pt-BR" b="1" dirty="0"/>
              <a:t>4. Câmara de gotejamento:</a:t>
            </a:r>
            <a:r>
              <a:rPr lang="pt-BR" dirty="0"/>
              <a:t> É uma pequena câmara no equipo onde as gotas da solução líquida são contadas. É usada para ajustar o fluxo e monitorar visualmente o gotejamento.</a:t>
            </a:r>
          </a:p>
          <a:p>
            <a:pPr marL="457200" lvl="1" indent="0">
              <a:buNone/>
            </a:pPr>
            <a:r>
              <a:rPr lang="pt-BR" b="1" dirty="0"/>
              <a:t>5. Equipo de controle de ar:</a:t>
            </a:r>
            <a:r>
              <a:rPr lang="pt-BR" dirty="0"/>
              <a:t> Também conhecido como “equipo de segurança”, impede que ar entre nas veias do paciente durante a infusão.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970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684CE0-3841-4C6C-ADBD-AD71B4F0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Tipos de </a:t>
            </a:r>
            <a:r>
              <a:rPr lang="pt-BR" b="1" dirty="0" err="1"/>
              <a:t>equipos</a:t>
            </a:r>
            <a:endParaRPr lang="pt-BR" b="1" dirty="0"/>
          </a:p>
        </p:txBody>
      </p:sp>
      <p:pic>
        <p:nvPicPr>
          <p:cNvPr id="1028" name="Picture 4" descr="Nenhuma descrição de foto disponível.">
            <a:extLst>
              <a:ext uri="{FF2B5EF4-FFF2-40B4-BE49-F238E27FC236}">
                <a16:creationId xmlns:a16="http://schemas.microsoft.com/office/drawing/2014/main" id="{8F9B321A-FB8A-4DF7-966B-E11753DE07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b="17294"/>
          <a:stretch/>
        </p:blipFill>
        <p:spPr bwMode="auto">
          <a:xfrm>
            <a:off x="2425147" y="1351720"/>
            <a:ext cx="8136835" cy="524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9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FE8E0C-CB9C-4552-9677-2FAAF9364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541104" cy="1325563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Partes de um equipo</a:t>
            </a:r>
          </a:p>
        </p:txBody>
      </p:sp>
      <p:pic>
        <p:nvPicPr>
          <p:cNvPr id="2050" name="Picture 2" descr="Equipo Macrogotas Flexível Completo - Medix">
            <a:extLst>
              <a:ext uri="{FF2B5EF4-FFF2-40B4-BE49-F238E27FC236}">
                <a16:creationId xmlns:a16="http://schemas.microsoft.com/office/drawing/2014/main" id="{CF57F5F8-EDFB-402D-9C4D-1E29645E4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t="8502" r="3816" b="5324"/>
          <a:stretch/>
        </p:blipFill>
        <p:spPr bwMode="auto">
          <a:xfrm>
            <a:off x="3379304" y="267184"/>
            <a:ext cx="6838122" cy="643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861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3A2930-B4C0-445F-9CFB-9A278F211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04" y="1199322"/>
            <a:ext cx="11224592" cy="4101548"/>
          </a:xfrm>
        </p:spPr>
        <p:txBody>
          <a:bodyPr>
            <a:normAutofit/>
          </a:bodyPr>
          <a:lstStyle/>
          <a:p>
            <a:r>
              <a:rPr lang="pt-BR" dirty="0"/>
              <a:t>O procedimento de gotejamento geralmente é realizado por profissionais de saúde treinados, como profissionais de enfermagem e médicos.</a:t>
            </a:r>
          </a:p>
          <a:p>
            <a:r>
              <a:rPr lang="pt-BR" dirty="0"/>
              <a:t>O médico prescreve a terapia intravenosa de acordo com as necessidades do paciente, e o enfermeiro ou técnico em enfermagem é responsável por preparar o equipamento, inserir a agulha ou cateter na veia e monitorar o gotejamento para garantir que a taxa de infusão seja adequada.</a:t>
            </a:r>
          </a:p>
          <a:p>
            <a:r>
              <a:rPr lang="pt-BR" dirty="0"/>
              <a:t>O sistema de gotejamento é uma técnica essencial na administração de líquidos e medicamentos aos pacientes, permitindo uma absorção mais rápida e eficaz dos tratamentos diretamente na corrente sanguínea.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6136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55930-583C-4FC6-8837-8366D5E16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Importância do cálculo do gotejamento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FD8194-2888-4158-83D1-C75B65096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7" y="1444487"/>
            <a:ext cx="11171583" cy="5048388"/>
          </a:xfrm>
        </p:spPr>
        <p:txBody>
          <a:bodyPr>
            <a:normAutofit/>
          </a:bodyPr>
          <a:lstStyle/>
          <a:p>
            <a:r>
              <a:rPr lang="pt-BR" dirty="0"/>
              <a:t>Quando o médico elabora uma prescrição medicamentosa, ele se baseia na duração do efeito da medicação e na velocidade na qual o produto deve ser infundido na veia do paciente.</a:t>
            </a:r>
          </a:p>
          <a:p>
            <a:r>
              <a:rPr lang="pt-BR" dirty="0"/>
              <a:t>Esse procedimento garante efetividade e pode proteger o doente do vazamento de substâncias vesicantes, que podem contribuir para o aparecimento ou a complicação flebite, extravasamento, infiltração.</a:t>
            </a:r>
          </a:p>
          <a:p>
            <a:r>
              <a:rPr lang="pt-BR" dirty="0"/>
              <a:t>Quando a soroterapia é utilizada para administração de medicamentos, a enfermagem deve interpretar as informações, diluir e reconstituir os medicamentos na forma de pó </a:t>
            </a:r>
            <a:r>
              <a:rPr lang="pt-BR" dirty="0" err="1"/>
              <a:t>liófilo</a:t>
            </a:r>
            <a:r>
              <a:rPr lang="pt-BR" dirty="0"/>
              <a:t> e, em seguida, calcular o gotejamento dos que serão administrados por via endovenosa.</a:t>
            </a:r>
          </a:p>
        </p:txBody>
      </p:sp>
    </p:spTree>
    <p:extLst>
      <p:ext uri="{BB962C8B-B14F-4D97-AF65-F5344CB8AC3E}">
        <p14:creationId xmlns:p14="http://schemas.microsoft.com/office/powerpoint/2010/main" val="3816049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6C4B85-951F-48A1-80CB-6575A0882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2" y="808382"/>
            <a:ext cx="10919791" cy="5699885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tipo de gotejamento de uma medicação está relacionado ao conteúdo que será administrado.</a:t>
            </a:r>
          </a:p>
          <a:p>
            <a:r>
              <a:rPr lang="pt-BR" dirty="0"/>
              <a:t>Assim, para soluções de eletrólitos, cristaloide, entre outras medicações que serão infundidas em grandes volumes, recomenda-se o equipo de </a:t>
            </a:r>
            <a:r>
              <a:rPr lang="pt-BR" dirty="0" err="1"/>
              <a:t>macrogotas</a:t>
            </a:r>
            <a:r>
              <a:rPr lang="pt-BR" dirty="0"/>
              <a:t>, também conhecido como simples.</a:t>
            </a:r>
          </a:p>
          <a:p>
            <a:r>
              <a:rPr lang="pt-BR" dirty="0"/>
              <a:t>O equipo de </a:t>
            </a:r>
            <a:r>
              <a:rPr lang="pt-BR" dirty="0" err="1">
                <a:hlinkClick r:id="rId2"/>
              </a:rPr>
              <a:t>microgotas</a:t>
            </a:r>
            <a:r>
              <a:rPr lang="pt-BR" dirty="0"/>
              <a:t> é mais utilizado em pacientes pediátricos e neonatais ou em pacientes que estejam fazendo uso de quimioterápicos antineoplásicos, pois, nesses casos, a precisão da quantidade é muito relevante para a resposta do paciente.</a:t>
            </a:r>
          </a:p>
          <a:p>
            <a:r>
              <a:rPr lang="pt-BR" dirty="0"/>
              <a:t>Outro equipo de grande utilidade é aquele que deve ser conectado à bomba de infusão.</a:t>
            </a:r>
          </a:p>
          <a:p>
            <a:r>
              <a:rPr lang="pt-BR" dirty="0"/>
              <a:t>Nesses equipamentos, é possível programar o cálculo automático da velocidade em que o medicamento será administrado, o que pode deixar os profissionais sem prática em fazer as análises matemáticas, quando necessário.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7601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C4E7E-CFB2-458E-BA12-225E41F26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Bomba de infusão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EE287F-F7B5-4D80-A6C3-9386C4405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122" name="Picture 2" descr="Bomba de Infusão Equipo Universal Veterinária">
            <a:extLst>
              <a:ext uri="{FF2B5EF4-FFF2-40B4-BE49-F238E27FC236}">
                <a16:creationId xmlns:a16="http://schemas.microsoft.com/office/drawing/2014/main" id="{75390093-EE1C-4574-BAFC-F46895216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33" y="276984"/>
            <a:ext cx="4833730" cy="483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omba de Infusão e Equipo Para Uso Veterinário">
            <a:extLst>
              <a:ext uri="{FF2B5EF4-FFF2-40B4-BE49-F238E27FC236}">
                <a16:creationId xmlns:a16="http://schemas.microsoft.com/office/drawing/2014/main" id="{A0B9A3DB-21E0-4E50-86AA-DC0A8061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58" y="2729652"/>
            <a:ext cx="3052763" cy="412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omba de Infusão Rotativa ST550 T2 - Samtronic | Sinal Vital">
            <a:extLst>
              <a:ext uri="{FF2B5EF4-FFF2-40B4-BE49-F238E27FC236}">
                <a16:creationId xmlns:a16="http://schemas.microsoft.com/office/drawing/2014/main" id="{3F94FE8F-E4C9-4831-A90A-68208872E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t="-6783" r="19975" b="6783"/>
          <a:stretch/>
        </p:blipFill>
        <p:spPr bwMode="auto">
          <a:xfrm>
            <a:off x="8825948" y="365125"/>
            <a:ext cx="2788132" cy="465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189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1E24B-723B-4069-B895-3277C36C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Atenção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7924F-DF17-4FF9-80B6-E4016D7CB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752" y="1500981"/>
            <a:ext cx="5960165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3600" dirty="0"/>
              <a:t>Para todas essas situações onde a soroterapia é indicada, é necessário </a:t>
            </a:r>
            <a:r>
              <a:rPr lang="pt-BR" sz="3600" b="1" dirty="0"/>
              <a:t>um acesso venoso obtido da forma correta</a:t>
            </a:r>
            <a:r>
              <a:rPr lang="pt-BR" sz="3600" dirty="0"/>
              <a:t>, acoplar a solução que está em </a:t>
            </a:r>
            <a:r>
              <a:rPr lang="pt-BR" sz="3600" b="1" dirty="0"/>
              <a:t>sistema fechado</a:t>
            </a:r>
            <a:r>
              <a:rPr lang="pt-BR" sz="3600" dirty="0"/>
              <a:t> ao equipo desejado, verificar se </a:t>
            </a:r>
            <a:r>
              <a:rPr lang="pt-BR" sz="3600" b="1" dirty="0"/>
              <a:t>não estão ocorrendo vazamentos </a:t>
            </a:r>
            <a:r>
              <a:rPr lang="pt-BR" sz="3600" dirty="0"/>
              <a:t>e </a:t>
            </a:r>
            <a:r>
              <a:rPr lang="pt-BR" sz="3600" b="1" dirty="0"/>
              <a:t>observar a reação do paciente</a:t>
            </a:r>
            <a:r>
              <a:rPr lang="pt-BR" sz="3600" dirty="0"/>
              <a:t> durante o procedimento.</a:t>
            </a:r>
          </a:p>
        </p:txBody>
      </p:sp>
      <p:pic>
        <p:nvPicPr>
          <p:cNvPr id="6146" name="Picture 2" descr="https://www.ceen.com.br/wp-content/uploads/2019/10/Capturar.png">
            <a:extLst>
              <a:ext uri="{FF2B5EF4-FFF2-40B4-BE49-F238E27FC236}">
                <a16:creationId xmlns:a16="http://schemas.microsoft.com/office/drawing/2014/main" id="{95F33CBD-5E08-4FBB-A49B-7130A6FCC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8" r="1"/>
          <a:stretch/>
        </p:blipFill>
        <p:spPr bwMode="auto">
          <a:xfrm>
            <a:off x="7093640" y="26137"/>
            <a:ext cx="4513608" cy="315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10 motivos para você conhecer melhor a Soroterapia">
            <a:extLst>
              <a:ext uri="{FF2B5EF4-FFF2-40B4-BE49-F238E27FC236}">
                <a16:creationId xmlns:a16="http://schemas.microsoft.com/office/drawing/2014/main" id="{0F3EB5EF-FD70-4347-B971-74A3CC5BD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t="8004" r="44649" b="19439"/>
          <a:stretch/>
        </p:blipFill>
        <p:spPr bwMode="auto">
          <a:xfrm>
            <a:off x="7093640" y="3189335"/>
            <a:ext cx="4513608" cy="360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93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1B179-D148-45F3-A869-B8688BB53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Cálculo de gotejamento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9D0564-9EB9-4EF0-8F3C-EF58C0BCD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29730" cy="4667250"/>
          </a:xfrm>
        </p:spPr>
        <p:txBody>
          <a:bodyPr>
            <a:normAutofit/>
          </a:bodyPr>
          <a:lstStyle/>
          <a:p>
            <a:r>
              <a:rPr lang="pt-BR" sz="3200" dirty="0"/>
              <a:t>O cálculo, em si, é simples de ser executado, utilizando regras de três para a obtenção do volume e da velocidade da medicação a ser infundida.</a:t>
            </a:r>
          </a:p>
          <a:p>
            <a:r>
              <a:rPr lang="pt-BR" sz="3200" dirty="0"/>
              <a:t>Após a conferência do cálculo, cabe à enfermagem executar a abertura do equipo e cronometrar o número de gotas que pingarão da solução medicamentosa prescrita para se certificar de que está na velocidade recomendada.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379954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97D3B-7295-4B2F-B0F5-4C333BCD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Antes de iniciar cálculos, vamos relembrar alguns detalhes: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42D171-DD59-4E09-AEBD-1D1BD8546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313" y="1690688"/>
            <a:ext cx="4966252" cy="4351338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dirty="0"/>
              <a:t>1 gota equivale a 3 </a:t>
            </a:r>
            <a:r>
              <a:rPr lang="pt-BR" dirty="0" err="1"/>
              <a:t>microgotas</a:t>
            </a:r>
            <a:br>
              <a:rPr lang="pt-BR" dirty="0"/>
            </a:br>
            <a:r>
              <a:rPr lang="pt-BR" dirty="0"/>
              <a:t>1 ml equivale a 20 gotas</a:t>
            </a:r>
            <a:br>
              <a:rPr lang="pt-BR" dirty="0"/>
            </a:br>
            <a:r>
              <a:rPr lang="pt-BR" dirty="0"/>
              <a:t>1 ml equivale a 60 </a:t>
            </a:r>
            <a:r>
              <a:rPr lang="pt-BR" dirty="0" err="1"/>
              <a:t>microgotas</a:t>
            </a:r>
            <a:br>
              <a:rPr lang="pt-BR" dirty="0"/>
            </a:br>
            <a:r>
              <a:rPr lang="pt-BR" dirty="0" err="1"/>
              <a:t>Gts</a:t>
            </a:r>
            <a:r>
              <a:rPr lang="pt-BR" dirty="0"/>
              <a:t> = Gotas</a:t>
            </a:r>
            <a:br>
              <a:rPr lang="pt-BR" dirty="0"/>
            </a:br>
            <a:r>
              <a:rPr lang="pt-BR" dirty="0" err="1"/>
              <a:t>Mgts</a:t>
            </a:r>
            <a:r>
              <a:rPr lang="pt-BR" dirty="0"/>
              <a:t> = </a:t>
            </a:r>
            <a:r>
              <a:rPr lang="pt-BR" dirty="0" err="1"/>
              <a:t>Microgotas</a:t>
            </a:r>
            <a:br>
              <a:rPr lang="pt-BR" dirty="0"/>
            </a:br>
            <a:r>
              <a:rPr lang="pt-BR" dirty="0"/>
              <a:t>V = Volume</a:t>
            </a:r>
            <a:br>
              <a:rPr lang="pt-BR" dirty="0"/>
            </a:br>
            <a:r>
              <a:rPr lang="pt-BR" dirty="0"/>
              <a:t>T = Tempo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2898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2B7488-AABC-420B-A4B9-6D0141653582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639418" y="4370890"/>
            <a:ext cx="11105778" cy="23218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/>
              <a:t>Onde:</a:t>
            </a:r>
          </a:p>
          <a:p>
            <a:pPr marL="0" indent="0">
              <a:buNone/>
            </a:pPr>
            <a:r>
              <a:rPr lang="pt-BR" sz="3200" b="1" dirty="0" err="1"/>
              <a:t>gts</a:t>
            </a:r>
            <a:r>
              <a:rPr lang="pt-BR" sz="3200" b="1" dirty="0"/>
              <a:t>: </a:t>
            </a:r>
            <a:r>
              <a:rPr lang="pt-BR" sz="3200" dirty="0"/>
              <a:t>gotas</a:t>
            </a:r>
          </a:p>
          <a:p>
            <a:pPr marL="0" indent="0">
              <a:buNone/>
            </a:pPr>
            <a:r>
              <a:rPr lang="pt-BR" sz="3200" b="1" dirty="0"/>
              <a:t>min: </a:t>
            </a:r>
            <a:r>
              <a:rPr lang="pt-BR" sz="3200" dirty="0"/>
              <a:t>minutos</a:t>
            </a:r>
          </a:p>
          <a:p>
            <a:pPr marL="0" indent="0">
              <a:buNone/>
            </a:pPr>
            <a:r>
              <a:rPr lang="pt-BR" sz="3200" b="1" dirty="0"/>
              <a:t>V:</a:t>
            </a:r>
            <a:r>
              <a:rPr lang="pt-BR" sz="3200" dirty="0"/>
              <a:t> volume (em ml)</a:t>
            </a:r>
          </a:p>
          <a:p>
            <a:pPr marL="0" indent="0">
              <a:buNone/>
            </a:pPr>
            <a:r>
              <a:rPr lang="pt-BR" sz="3200" b="1" dirty="0"/>
              <a:t>T: </a:t>
            </a:r>
            <a:r>
              <a:rPr lang="pt-BR" sz="3200" dirty="0"/>
              <a:t>tempo (em horas)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9EB728-EF00-4102-A91A-2BD397360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2" t="41735" r="48153" b="25979"/>
          <a:stretch/>
        </p:blipFill>
        <p:spPr>
          <a:xfrm>
            <a:off x="609144" y="165302"/>
            <a:ext cx="11105778" cy="420558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7A8A977-AD28-421A-832C-AF7670287143}"/>
              </a:ext>
            </a:extLst>
          </p:cNvPr>
          <p:cNvSpPr/>
          <p:nvPr/>
        </p:nvSpPr>
        <p:spPr>
          <a:xfrm>
            <a:off x="7381461" y="4562298"/>
            <a:ext cx="3061252" cy="193899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Estas fórmulas só poderão ser utilizadas para t (tempo) em “hora inteira”, isto é, 1h, 2h, 3h, 10h, etc...</a:t>
            </a:r>
          </a:p>
        </p:txBody>
      </p:sp>
    </p:spTree>
    <p:extLst>
      <p:ext uri="{BB962C8B-B14F-4D97-AF65-F5344CB8AC3E}">
        <p14:creationId xmlns:p14="http://schemas.microsoft.com/office/powerpoint/2010/main" val="977026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ACECBE-BA77-43D2-AF0F-787E73E2D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57809"/>
            <a:ext cx="10850217" cy="5819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Dessa forma, </a:t>
            </a:r>
          </a:p>
          <a:p>
            <a:r>
              <a:rPr lang="pt-BR" dirty="0"/>
              <a:t>Para  calcular o gotejamento das infusões em gotas, é necessário entender a fórmula:</a:t>
            </a:r>
          </a:p>
          <a:p>
            <a:pPr marL="0" indent="0" algn="ctr">
              <a:buNone/>
            </a:pPr>
            <a:r>
              <a:rPr lang="pt-BR" i="1" dirty="0">
                <a:solidFill>
                  <a:srgbClr val="FF0000"/>
                </a:solidFill>
              </a:rPr>
              <a:t>Nº de Gotas (</a:t>
            </a:r>
            <a:r>
              <a:rPr lang="pt-BR" i="1" dirty="0" err="1">
                <a:solidFill>
                  <a:srgbClr val="FF0000"/>
                </a:solidFill>
              </a:rPr>
              <a:t>gts</a:t>
            </a:r>
            <a:r>
              <a:rPr lang="pt-BR" i="1" dirty="0">
                <a:solidFill>
                  <a:srgbClr val="FF0000"/>
                </a:solidFill>
              </a:rPr>
              <a:t>) = volume (</a:t>
            </a:r>
            <a:r>
              <a:rPr lang="pt-BR" i="1" dirty="0" err="1">
                <a:solidFill>
                  <a:srgbClr val="FF0000"/>
                </a:solidFill>
              </a:rPr>
              <a:t>mL</a:t>
            </a:r>
            <a:r>
              <a:rPr lang="pt-BR" i="1" dirty="0">
                <a:solidFill>
                  <a:srgbClr val="FF0000"/>
                </a:solidFill>
              </a:rPr>
              <a:t>)/tempo (horas) x 3</a:t>
            </a:r>
            <a:endParaRPr lang="pt-BR" dirty="0">
              <a:solidFill>
                <a:srgbClr val="FF0000"/>
              </a:solidFill>
            </a:endParaRPr>
          </a:p>
          <a:p>
            <a:endParaRPr lang="pt-BR" dirty="0"/>
          </a:p>
          <a:p>
            <a:r>
              <a:rPr lang="pt-BR" dirty="0"/>
              <a:t>Então, para calcular o gotejamento de uma solução de 500 </a:t>
            </a:r>
            <a:r>
              <a:rPr lang="pt-BR" dirty="0" err="1"/>
              <a:t>mL</a:t>
            </a:r>
            <a:r>
              <a:rPr lang="pt-BR" dirty="0"/>
              <a:t> de volume, no período de 6 horas, o resultado será:</a:t>
            </a:r>
          </a:p>
          <a:p>
            <a:pPr marL="0" indent="0" algn="ctr">
              <a:buNone/>
            </a:pPr>
            <a:r>
              <a:rPr lang="pt-BR" i="1" dirty="0"/>
              <a:t>Nº de Gotas = 500mL/6 (h) x 3 = 28 gotas</a:t>
            </a:r>
          </a:p>
          <a:p>
            <a:pPr marL="0" indent="0" algn="ctr">
              <a:buNone/>
            </a:pPr>
            <a:endParaRPr lang="pt-BR" sz="2400" i="1" dirty="0"/>
          </a:p>
          <a:p>
            <a:pPr marL="0" indent="0" algn="ctr">
              <a:buNone/>
            </a:pPr>
            <a:r>
              <a:rPr lang="pt-BR" i="1" dirty="0">
                <a:solidFill>
                  <a:srgbClr val="FF0000"/>
                </a:solidFill>
              </a:rPr>
              <a:t>A enfermagem deverá controlar o gotejamento em 28 gotas por minuto</a:t>
            </a:r>
            <a:endParaRPr lang="pt-BR" dirty="0">
              <a:solidFill>
                <a:srgbClr val="FF000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1900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ADA6AB-F8BC-4BBF-8C20-6C8E70E80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08" y="834887"/>
            <a:ext cx="8332305" cy="5580615"/>
          </a:xfrm>
        </p:spPr>
        <p:txBody>
          <a:bodyPr>
            <a:normAutofit/>
          </a:bodyPr>
          <a:lstStyle/>
          <a:p>
            <a:r>
              <a:rPr lang="pt-BR" dirty="0"/>
              <a:t>Se o cálculo for em </a:t>
            </a:r>
            <a:r>
              <a:rPr lang="pt-BR" dirty="0" err="1"/>
              <a:t>microgotas</a:t>
            </a:r>
            <a:r>
              <a:rPr lang="pt-BR" dirty="0"/>
              <a:t> (para equipo </a:t>
            </a:r>
            <a:r>
              <a:rPr lang="pt-BR" dirty="0" err="1"/>
              <a:t>microgotas</a:t>
            </a:r>
            <a:r>
              <a:rPr lang="pt-BR" dirty="0"/>
              <a:t>), então, o resultado será:</a:t>
            </a:r>
          </a:p>
          <a:p>
            <a:pPr marL="0" indent="0" algn="ctr">
              <a:buNone/>
            </a:pPr>
            <a:r>
              <a:rPr lang="pt-BR" i="1" dirty="0">
                <a:solidFill>
                  <a:srgbClr val="FF0000"/>
                </a:solidFill>
              </a:rPr>
              <a:t>Nº de </a:t>
            </a:r>
            <a:r>
              <a:rPr lang="pt-BR" i="1" dirty="0" err="1">
                <a:solidFill>
                  <a:srgbClr val="FF0000"/>
                </a:solidFill>
              </a:rPr>
              <a:t>MicroGotas</a:t>
            </a:r>
            <a:r>
              <a:rPr lang="pt-BR" i="1" dirty="0">
                <a:solidFill>
                  <a:srgbClr val="FF0000"/>
                </a:solidFill>
              </a:rPr>
              <a:t> (</a:t>
            </a:r>
            <a:r>
              <a:rPr lang="pt-BR" i="1" dirty="0" err="1">
                <a:solidFill>
                  <a:srgbClr val="FF0000"/>
                </a:solidFill>
              </a:rPr>
              <a:t>mgts</a:t>
            </a:r>
            <a:r>
              <a:rPr lang="pt-BR" i="1" dirty="0">
                <a:solidFill>
                  <a:srgbClr val="FF0000"/>
                </a:solidFill>
              </a:rPr>
              <a:t>) = volume (</a:t>
            </a:r>
            <a:r>
              <a:rPr lang="pt-BR" i="1" dirty="0" err="1">
                <a:solidFill>
                  <a:srgbClr val="FF0000"/>
                </a:solidFill>
              </a:rPr>
              <a:t>mL</a:t>
            </a:r>
            <a:r>
              <a:rPr lang="pt-BR" i="1" dirty="0">
                <a:solidFill>
                  <a:srgbClr val="FF0000"/>
                </a:solidFill>
              </a:rPr>
              <a:t>)/tempo (horas)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Dessa forma, 500 ml em 6 horas seria calculado</a:t>
            </a:r>
          </a:p>
          <a:p>
            <a:pPr marL="0" indent="0" algn="ctr">
              <a:buNone/>
            </a:pPr>
            <a:r>
              <a:rPr lang="pt-BR" i="1" dirty="0" err="1">
                <a:solidFill>
                  <a:srgbClr val="FF0000"/>
                </a:solidFill>
              </a:rPr>
              <a:t>Microgotas</a:t>
            </a:r>
            <a:r>
              <a:rPr lang="pt-BR" i="1" dirty="0">
                <a:solidFill>
                  <a:srgbClr val="FF0000"/>
                </a:solidFill>
              </a:rPr>
              <a:t> = 500 </a:t>
            </a:r>
            <a:r>
              <a:rPr lang="pt-BR" i="1" dirty="0" err="1">
                <a:solidFill>
                  <a:srgbClr val="FF0000"/>
                </a:solidFill>
              </a:rPr>
              <a:t>mL</a:t>
            </a:r>
            <a:r>
              <a:rPr lang="pt-BR" i="1" dirty="0">
                <a:solidFill>
                  <a:srgbClr val="FF0000"/>
                </a:solidFill>
              </a:rPr>
              <a:t>/6 horas = 84 gotas</a:t>
            </a:r>
            <a:endParaRPr lang="pt-BR" dirty="0">
              <a:solidFill>
                <a:srgbClr val="FF0000"/>
              </a:solidFill>
            </a:endParaRPr>
          </a:p>
          <a:p>
            <a:endParaRPr lang="pt-BR" dirty="0"/>
          </a:p>
        </p:txBody>
      </p:sp>
      <p:pic>
        <p:nvPicPr>
          <p:cNvPr id="8194" name="Picture 2" descr="Equipo Microgotas Completo Luer Lock La Vita | TKL Brasil">
            <a:extLst>
              <a:ext uri="{FF2B5EF4-FFF2-40B4-BE49-F238E27FC236}">
                <a16:creationId xmlns:a16="http://schemas.microsoft.com/office/drawing/2014/main" id="{8B8AB42B-F97E-4728-B75E-DC43AC15A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751" y="2503211"/>
            <a:ext cx="3420511" cy="34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298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007BE-5FDC-4A46-B72C-84FA5DF0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91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Vamos praticar:</a:t>
            </a:r>
            <a:br>
              <a:rPr lang="pt-BR" b="1" dirty="0"/>
            </a:b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A67118-650D-4B19-9339-72E70657E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8654"/>
            <a:ext cx="10515600" cy="4743242"/>
          </a:xfrm>
        </p:spPr>
        <p:txBody>
          <a:bodyPr/>
          <a:lstStyle/>
          <a:p>
            <a:r>
              <a:rPr lang="pt-BR" dirty="0"/>
              <a:t>500 ml em 12 horas em gotas</a:t>
            </a:r>
          </a:p>
          <a:p>
            <a:pPr marL="0" indent="0" algn="ctr">
              <a:buNone/>
            </a:pPr>
            <a:endParaRPr lang="pt-BR" dirty="0"/>
          </a:p>
          <a:p>
            <a:endParaRPr lang="pt-BR" dirty="0"/>
          </a:p>
          <a:p>
            <a:r>
              <a:rPr lang="pt-BR" dirty="0"/>
              <a:t>100 ml em 2 horas em </a:t>
            </a:r>
            <a:r>
              <a:rPr lang="pt-BR" dirty="0" err="1"/>
              <a:t>microgotas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1000 ml em 12 horas em gotas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319348-8800-40A1-A428-FCDD16F1BD55}"/>
              </a:ext>
            </a:extLst>
          </p:cNvPr>
          <p:cNvSpPr txBox="1"/>
          <p:nvPr/>
        </p:nvSpPr>
        <p:spPr>
          <a:xfrm>
            <a:off x="1643269" y="1973220"/>
            <a:ext cx="890546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/>
              <a:t>Nº de Gotas = 500mL/12 (h) x 3 = 13,8 gotas</a:t>
            </a:r>
          </a:p>
          <a:p>
            <a:pPr algn="ctr"/>
            <a:r>
              <a:rPr lang="pt-BR" sz="2400" i="1" dirty="0"/>
              <a:t>Aproxima-se para o número inteiro mais próximo= 14 gotas/ minuto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91924A-8392-4E96-86A9-60D7E8583D3D}"/>
              </a:ext>
            </a:extLst>
          </p:cNvPr>
          <p:cNvSpPr txBox="1"/>
          <p:nvPr/>
        </p:nvSpPr>
        <p:spPr>
          <a:xfrm>
            <a:off x="1643269" y="3638285"/>
            <a:ext cx="890546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/>
              <a:t>Nº de </a:t>
            </a:r>
            <a:r>
              <a:rPr lang="pt-BR" sz="2400" i="1" dirty="0" err="1"/>
              <a:t>MicroGotas</a:t>
            </a:r>
            <a:r>
              <a:rPr lang="pt-BR" sz="2400" i="1" dirty="0"/>
              <a:t> = 100mL/2 (h) = 50 </a:t>
            </a:r>
            <a:r>
              <a:rPr lang="pt-BR" sz="2400" i="1" dirty="0" err="1"/>
              <a:t>microgotas</a:t>
            </a:r>
            <a:endParaRPr lang="pt-BR" sz="2400" i="1" dirty="0"/>
          </a:p>
          <a:p>
            <a:pPr algn="ctr"/>
            <a:r>
              <a:rPr lang="pt-BR" sz="2400" i="1" dirty="0"/>
              <a:t>= 50 </a:t>
            </a:r>
            <a:r>
              <a:rPr lang="pt-BR" sz="2400" i="1" dirty="0" err="1"/>
              <a:t>microgotas</a:t>
            </a:r>
            <a:r>
              <a:rPr lang="pt-BR" sz="2400" i="1" dirty="0"/>
              <a:t>/ minuto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18F645-C180-4B42-AD92-9165FFA1B4CF}"/>
              </a:ext>
            </a:extLst>
          </p:cNvPr>
          <p:cNvSpPr txBox="1"/>
          <p:nvPr/>
        </p:nvSpPr>
        <p:spPr>
          <a:xfrm>
            <a:off x="1643269" y="5237808"/>
            <a:ext cx="890546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/>
              <a:t>Nº de Gotas = 1000mL/12 (h) x 3 = 27,7 gotas</a:t>
            </a:r>
          </a:p>
          <a:p>
            <a:pPr algn="ctr"/>
            <a:r>
              <a:rPr lang="pt-BR" sz="2400" i="1" dirty="0"/>
              <a:t>Aproxima-se para o número inteiro mais próximo= 28 gotas/ minuto</a:t>
            </a:r>
          </a:p>
        </p:txBody>
      </p:sp>
    </p:spTree>
    <p:extLst>
      <p:ext uri="{BB962C8B-B14F-4D97-AF65-F5344CB8AC3E}">
        <p14:creationId xmlns:p14="http://schemas.microsoft.com/office/powerpoint/2010/main" val="97988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7CE04-4C18-4620-8A43-A1CA3C15B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Material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5D66AF-DE5D-487C-8A47-E790F645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5102087"/>
          </a:xfrm>
        </p:spPr>
        <p:txBody>
          <a:bodyPr>
            <a:normAutofit lnSpcReduction="10000"/>
          </a:bodyPr>
          <a:lstStyle/>
          <a:p>
            <a:r>
              <a:rPr lang="pt-BR" dirty="0"/>
              <a:t>Luva de procedimento</a:t>
            </a:r>
          </a:p>
          <a:p>
            <a:r>
              <a:rPr lang="pt-BR" dirty="0"/>
              <a:t>Prescrição Médica  com descrição da solução, do volume a ser infundida e o tempo; </a:t>
            </a:r>
          </a:p>
          <a:p>
            <a:r>
              <a:rPr lang="pt-BR" dirty="0"/>
              <a:t>Bandeja; </a:t>
            </a:r>
          </a:p>
          <a:p>
            <a:r>
              <a:rPr lang="pt-BR" dirty="0"/>
              <a:t>Medicamento(s) ou eletrólitos, caso prescrito(s); </a:t>
            </a:r>
          </a:p>
          <a:p>
            <a:r>
              <a:rPr lang="pt-BR" dirty="0"/>
              <a:t>Equipo de soro (</a:t>
            </a:r>
            <a:r>
              <a:rPr lang="pt-BR" dirty="0" err="1"/>
              <a:t>macrogotas</a:t>
            </a:r>
            <a:r>
              <a:rPr lang="pt-BR" dirty="0"/>
              <a:t> ou </a:t>
            </a:r>
            <a:r>
              <a:rPr lang="pt-BR" dirty="0" err="1"/>
              <a:t>microgotas</a:t>
            </a:r>
            <a:r>
              <a:rPr lang="pt-BR" dirty="0"/>
              <a:t> conforme indicação);</a:t>
            </a:r>
          </a:p>
          <a:p>
            <a:r>
              <a:rPr lang="pt-BR" dirty="0"/>
              <a:t>Agulha de aspiração (40x1,2mm); </a:t>
            </a:r>
          </a:p>
          <a:p>
            <a:r>
              <a:rPr lang="pt-BR" dirty="0"/>
              <a:t>Rótulo de soro; </a:t>
            </a:r>
          </a:p>
          <a:p>
            <a:r>
              <a:rPr lang="pt-BR" dirty="0"/>
              <a:t>Fita crepe ou etiqueta para identificação da solução; </a:t>
            </a:r>
          </a:p>
          <a:p>
            <a:r>
              <a:rPr lang="pt-BR" dirty="0"/>
              <a:t>Algodão umedecido em álcool a 70%; </a:t>
            </a:r>
          </a:p>
          <a:p>
            <a:r>
              <a:rPr lang="pt-BR" dirty="0"/>
              <a:t>Material para punção venosa.</a:t>
            </a:r>
          </a:p>
        </p:txBody>
      </p:sp>
    </p:spTree>
    <p:extLst>
      <p:ext uri="{BB962C8B-B14F-4D97-AF65-F5344CB8AC3E}">
        <p14:creationId xmlns:p14="http://schemas.microsoft.com/office/powerpoint/2010/main" val="2538978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F6EA2-4088-4506-A679-9F2D5C259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Técnica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D136A9-431F-4E66-A72C-45CF8D6AF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361799"/>
            <a:ext cx="10515600" cy="51310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1. Higienizar as mãos conforme </a:t>
            </a:r>
          </a:p>
          <a:p>
            <a:pPr marL="0" indent="0">
              <a:buNone/>
            </a:pPr>
            <a:r>
              <a:rPr lang="pt-BR" dirty="0"/>
              <a:t>2. Verificar a prescrição médica</a:t>
            </a:r>
          </a:p>
          <a:p>
            <a:pPr marL="0" indent="0">
              <a:buNone/>
            </a:pPr>
            <a:r>
              <a:rPr lang="pt-BR" dirty="0"/>
              <a:t>3. Separar o material</a:t>
            </a:r>
          </a:p>
          <a:p>
            <a:pPr marL="0" indent="0">
              <a:buNone/>
            </a:pPr>
            <a:r>
              <a:rPr lang="pt-BR" dirty="0"/>
              <a:t>4. Ler o nome do medicamento/soro em três momentos: quando pegar, preparar e antes de administrar o medicamento, conferindo com a prescrição</a:t>
            </a:r>
          </a:p>
          <a:p>
            <a:pPr marL="0" indent="0">
              <a:buNone/>
            </a:pPr>
            <a:r>
              <a:rPr lang="pt-BR" dirty="0"/>
              <a:t>5. Abrir o equipo, posicionando a pinça de controle de fluxo cerca de 2 a 5 cm abaixo da câmara de gotejamento. Fechar a pinça em seguida; </a:t>
            </a:r>
          </a:p>
          <a:p>
            <a:pPr marL="0" indent="0">
              <a:buNone/>
            </a:pPr>
            <a:r>
              <a:rPr lang="pt-BR" dirty="0"/>
              <a:t>6. </a:t>
            </a:r>
            <a:r>
              <a:rPr lang="pt-BR" dirty="0" err="1"/>
              <a:t>Desinfectar</a:t>
            </a:r>
            <a:r>
              <a:rPr lang="pt-BR" dirty="0"/>
              <a:t> o twist-off (borboleta) ou disco de elastômero do frasco de soro, abrir e conectar o equipo, mantendo a esterilidade de ambas as extremidades;</a:t>
            </a:r>
          </a:p>
          <a:p>
            <a:pPr marL="0" indent="0">
              <a:buNone/>
            </a:pPr>
            <a:r>
              <a:rPr lang="pt-BR" dirty="0"/>
              <a:t>7. Comprimir a câmara de gotejamento, soltando-a até obter um nível de soro de 1/3 à metade de sua capacidade;  </a:t>
            </a:r>
          </a:p>
        </p:txBody>
      </p:sp>
    </p:spTree>
    <p:extLst>
      <p:ext uri="{BB962C8B-B14F-4D97-AF65-F5344CB8AC3E}">
        <p14:creationId xmlns:p14="http://schemas.microsoft.com/office/powerpoint/2010/main" val="3386144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8100CE-726B-4411-B4CE-8FEFB32C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344556"/>
            <a:ext cx="11622156" cy="6321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8. Abrir a pinça e preencher a extensão do equipo com soro; </a:t>
            </a:r>
          </a:p>
          <a:p>
            <a:pPr marL="0" indent="0">
              <a:buNone/>
            </a:pPr>
            <a:r>
              <a:rPr lang="pt-BR" dirty="0"/>
              <a:t>9. Adicionar os eletrólitos ou medicamentos ao </a:t>
            </a:r>
            <a:r>
              <a:rPr lang="pt-BR" dirty="0" err="1"/>
              <a:t>soro,desinfetando</a:t>
            </a:r>
            <a:r>
              <a:rPr lang="pt-BR" dirty="0"/>
              <a:t> o injetor adicional e injetando a solução dentro do frasco de soro; </a:t>
            </a:r>
          </a:p>
          <a:p>
            <a:pPr marL="0" indent="0">
              <a:buNone/>
            </a:pPr>
            <a:r>
              <a:rPr lang="pt-BR" dirty="0"/>
              <a:t>10. Colar no frasco </a:t>
            </a:r>
            <a:r>
              <a:rPr lang="pt-BR" dirty="0">
                <a:highlight>
                  <a:srgbClr val="FFFF00"/>
                </a:highlight>
              </a:rPr>
              <a:t>um rótulo de identificação da solução </a:t>
            </a:r>
            <a:r>
              <a:rPr lang="pt-BR" dirty="0"/>
              <a:t>(nome completo do paciente, solução prescrita, volume, velocidade de infusão (gotas/minuto ou </a:t>
            </a:r>
            <a:r>
              <a:rPr lang="pt-BR" dirty="0" err="1"/>
              <a:t>mL</a:t>
            </a:r>
            <a:r>
              <a:rPr lang="pt-BR" dirty="0"/>
              <a:t>/hora), data, horário de início e término da infusão e assinatura); </a:t>
            </a:r>
          </a:p>
          <a:p>
            <a:pPr marL="0" indent="0">
              <a:buNone/>
            </a:pPr>
            <a:r>
              <a:rPr lang="pt-BR" dirty="0"/>
              <a:t>11. Reunir o material na bandeja e levar até o paciente; </a:t>
            </a:r>
          </a:p>
          <a:p>
            <a:pPr marL="0" indent="0">
              <a:buNone/>
            </a:pPr>
            <a:r>
              <a:rPr lang="pt-BR" dirty="0"/>
              <a:t>12. Explicar o procedimento para o paciente; </a:t>
            </a:r>
          </a:p>
          <a:p>
            <a:pPr marL="0" indent="0">
              <a:buNone/>
            </a:pPr>
            <a:r>
              <a:rPr lang="pt-BR" dirty="0"/>
              <a:t>13. Calçar as luvas de procedimento; </a:t>
            </a:r>
          </a:p>
          <a:p>
            <a:pPr marL="0" indent="0">
              <a:buNone/>
            </a:pPr>
            <a:r>
              <a:rPr lang="pt-BR" dirty="0"/>
              <a:t>14. Puncionar uma veia (se o paciente ainda não tiver acesso venoso estabelecido) </a:t>
            </a:r>
          </a:p>
          <a:p>
            <a:pPr marL="0" indent="0">
              <a:buNone/>
            </a:pPr>
            <a:r>
              <a:rPr lang="pt-BR" dirty="0"/>
              <a:t>15. Instalar o soro e abrir lentamente a pinça do equipo, controlando o gotejamento, conforme prescrição médica;</a:t>
            </a:r>
          </a:p>
        </p:txBody>
      </p:sp>
    </p:spTree>
    <p:extLst>
      <p:ext uri="{BB962C8B-B14F-4D97-AF65-F5344CB8AC3E}">
        <p14:creationId xmlns:p14="http://schemas.microsoft.com/office/powerpoint/2010/main" val="105720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744BE-228B-4374-B862-F644D94C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73" y="214281"/>
            <a:ext cx="10515600" cy="1325563"/>
          </a:xfrm>
        </p:spPr>
        <p:txBody>
          <a:bodyPr/>
          <a:lstStyle/>
          <a:p>
            <a:r>
              <a:rPr lang="pt-BR" b="1" dirty="0"/>
              <a:t>Rótulo de soro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2680AC-B17E-4554-A167-1F8BB895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ETIQUETA DE IDENTIFICAÇÃO DE SORO | MC ART GRÁFICA">
            <a:extLst>
              <a:ext uri="{FF2B5EF4-FFF2-40B4-BE49-F238E27FC236}">
                <a16:creationId xmlns:a16="http://schemas.microsoft.com/office/drawing/2014/main" id="{8226FF3F-A732-4B71-B6B9-770568BC0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3" t="7623" r="31669" b="8202"/>
          <a:stretch/>
        </p:blipFill>
        <p:spPr bwMode="auto">
          <a:xfrm>
            <a:off x="278295" y="1228421"/>
            <a:ext cx="4678019" cy="529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07BA73B-007B-4CF6-B6F9-8954CBCCF8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70" t="32842" r="45869" b="17897"/>
          <a:stretch/>
        </p:blipFill>
        <p:spPr>
          <a:xfrm>
            <a:off x="5330689" y="1254063"/>
            <a:ext cx="6322203" cy="526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72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62A89C-6445-42A9-98CC-06C2B5D36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2365"/>
            <a:ext cx="10515600" cy="54745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16. Recompor o local e destinar o material utilizado para descarte em local apropriado; </a:t>
            </a:r>
          </a:p>
          <a:p>
            <a:pPr marL="0" indent="0">
              <a:buNone/>
            </a:pPr>
            <a:r>
              <a:rPr lang="pt-BR" dirty="0"/>
              <a:t>17. Retirar as luvas de procedimento;</a:t>
            </a:r>
          </a:p>
          <a:p>
            <a:pPr marL="0" indent="0">
              <a:buNone/>
            </a:pPr>
            <a:r>
              <a:rPr lang="pt-BR" dirty="0"/>
              <a:t>18. Higienizar as mãos;</a:t>
            </a:r>
          </a:p>
          <a:p>
            <a:pPr marL="0" indent="0">
              <a:buNone/>
            </a:pPr>
            <a:r>
              <a:rPr lang="pt-BR" dirty="0"/>
              <a:t>19. Checar a prescrição médica; </a:t>
            </a:r>
          </a:p>
          <a:p>
            <a:pPr marL="0" indent="0">
              <a:buNone/>
            </a:pPr>
            <a:r>
              <a:rPr lang="pt-BR" dirty="0"/>
              <a:t>20. Após o término infusão da solução, proceder com o fechamento da pinça do equipo; </a:t>
            </a:r>
          </a:p>
          <a:p>
            <a:pPr marL="0" indent="0">
              <a:buNone/>
            </a:pPr>
            <a:r>
              <a:rPr lang="pt-BR" dirty="0"/>
              <a:t>21. Colocar os EPIs e realizar a retirada do dispositivo intravenoso utilizado; </a:t>
            </a:r>
          </a:p>
          <a:p>
            <a:pPr marL="0" indent="0">
              <a:buNone/>
            </a:pPr>
            <a:r>
              <a:rPr lang="pt-BR" dirty="0"/>
              <a:t>22. Destinar os materiais para descarte de forma adequada; </a:t>
            </a:r>
          </a:p>
          <a:p>
            <a:pPr marL="0" indent="0">
              <a:buNone/>
            </a:pPr>
            <a:r>
              <a:rPr lang="pt-BR" dirty="0"/>
              <a:t>23. Retirar os EPIs  (luvas, máscara, óculos) </a:t>
            </a:r>
          </a:p>
          <a:p>
            <a:pPr marL="0" indent="0">
              <a:buNone/>
            </a:pPr>
            <a:r>
              <a:rPr lang="pt-BR" dirty="0"/>
              <a:t>24. Higienizar novamente as mãos </a:t>
            </a:r>
          </a:p>
          <a:p>
            <a:pPr marL="0" indent="0">
              <a:buNone/>
            </a:pPr>
            <a:r>
              <a:rPr lang="pt-BR" dirty="0"/>
              <a:t>25. Registrar o procedimento no prontuário do paciente.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2575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177AC-9949-4360-AA05-56932541C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70" y="323055"/>
            <a:ext cx="10515600" cy="1325563"/>
          </a:xfrm>
        </p:spPr>
        <p:txBody>
          <a:bodyPr/>
          <a:lstStyle/>
          <a:p>
            <a:r>
              <a:rPr lang="pt-BR" b="1" dirty="0"/>
              <a:t>Complicações da soroterapia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4042F9-FA72-4A72-8EE1-F9A1FE121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69" y="1520825"/>
            <a:ext cx="10995991" cy="46281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Qualquer tipo de infusão endovenosa representa riscos</a:t>
            </a:r>
            <a:r>
              <a:rPr lang="pt-BR" dirty="0"/>
              <a:t>, como:</a:t>
            </a:r>
          </a:p>
          <a:p>
            <a:r>
              <a:rPr lang="pt-BR" dirty="0"/>
              <a:t>hematomas, </a:t>
            </a:r>
          </a:p>
          <a:p>
            <a:r>
              <a:rPr lang="pt-BR" dirty="0"/>
              <a:t>extravasamentos, </a:t>
            </a:r>
          </a:p>
          <a:p>
            <a:r>
              <a:rPr lang="pt-BR" dirty="0"/>
              <a:t>infiltrações, </a:t>
            </a:r>
          </a:p>
          <a:p>
            <a:r>
              <a:rPr lang="pt-BR" b="1" dirty="0"/>
              <a:t>infecção </a:t>
            </a:r>
            <a:r>
              <a:rPr lang="pt-BR" dirty="0"/>
              <a:t>no local de punção, </a:t>
            </a:r>
          </a:p>
          <a:p>
            <a:r>
              <a:rPr lang="pt-BR" dirty="0"/>
              <a:t>trombose, </a:t>
            </a:r>
          </a:p>
          <a:p>
            <a:r>
              <a:rPr lang="pt-BR" dirty="0"/>
              <a:t>Flebite</a:t>
            </a:r>
          </a:p>
          <a:p>
            <a:r>
              <a:rPr lang="pt-BR" dirty="0"/>
              <a:t>necrose</a:t>
            </a:r>
          </a:p>
          <a:p>
            <a:pPr marL="0" indent="0" algn="ctr">
              <a:buNone/>
            </a:pPr>
            <a:r>
              <a:rPr lang="pt-BR" dirty="0"/>
              <a:t>Além disso, reações sistêmicas, ou seja, generalizadas, podem envolver náuseas, hipotensão arterial, </a:t>
            </a:r>
            <a:r>
              <a:rPr lang="pt-BR" b="1" dirty="0"/>
              <a:t>arritmias cardíacas</a:t>
            </a:r>
            <a:r>
              <a:rPr lang="pt-BR" dirty="0"/>
              <a:t> e </a:t>
            </a:r>
            <a:r>
              <a:rPr lang="pt-BR" dirty="0">
                <a:hlinkClick r:id="rId2"/>
              </a:rPr>
              <a:t>anafilaxia</a:t>
            </a:r>
            <a:r>
              <a:rPr lang="pt-BR" dirty="0"/>
              <a:t>, uma reação grave, quando não tratada rapidamente, pode causar a morte.</a:t>
            </a:r>
          </a:p>
        </p:txBody>
      </p:sp>
    </p:spTree>
    <p:extLst>
      <p:ext uri="{BB962C8B-B14F-4D97-AF65-F5344CB8AC3E}">
        <p14:creationId xmlns:p14="http://schemas.microsoft.com/office/powerpoint/2010/main" val="80956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C0BC32-AA84-425A-8564-BC624565E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148" y="1690688"/>
            <a:ext cx="1944757" cy="4351338"/>
          </a:xfrm>
        </p:spPr>
        <p:txBody>
          <a:bodyPr/>
          <a:lstStyle/>
          <a:p>
            <a:r>
              <a:rPr lang="pt-BR" dirty="0"/>
              <a:t>Trombose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Necrose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2A79414-7DD6-4892-AB58-E4F81F8FC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087" t="43089" r="40544" b="7942"/>
          <a:stretch/>
        </p:blipFill>
        <p:spPr>
          <a:xfrm>
            <a:off x="3816625" y="365125"/>
            <a:ext cx="4088526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21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88DFA-3025-4FA3-BF10-C59EA980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849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pt-BR" sz="4000" b="1" dirty="0">
                <a:latin typeface="+mn-lt"/>
                <a:ea typeface="+mn-ea"/>
                <a:cs typeface="+mn-cs"/>
              </a:rPr>
              <a:t>Leitura obrigatória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2AC073-B349-4C0D-AB13-FD324B2D6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pt-BR" dirty="0"/>
              <a:t>Boas práticas: Cálculo seguro Volume II: Cálculo e diluição de medicamentos – COREN-SP</a:t>
            </a:r>
          </a:p>
          <a:p>
            <a:pPr marL="0" indent="0">
              <a:buNone/>
            </a:pPr>
            <a:r>
              <a:rPr lang="pt-BR" sz="2400" dirty="0">
                <a:hlinkClick r:id="rId2"/>
              </a:rPr>
              <a:t>https://www.ribeiraopreto.sp.gov.br/files/ssaude/pdf/p-bpraticas-calculo-seg-vol2-calc-diluicao-med.pdf</a:t>
            </a:r>
            <a:endParaRPr lang="pt-BR" sz="24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4000" b="1" dirty="0"/>
              <a:t>Vídeos recomendados:</a:t>
            </a:r>
          </a:p>
          <a:p>
            <a:r>
              <a:rPr lang="pt-BR" dirty="0"/>
              <a:t>Diferença entre equipo </a:t>
            </a:r>
            <a:r>
              <a:rPr lang="pt-BR" dirty="0" err="1"/>
              <a:t>macrogotas</a:t>
            </a:r>
            <a:r>
              <a:rPr lang="pt-BR" dirty="0"/>
              <a:t> e </a:t>
            </a:r>
            <a:r>
              <a:rPr lang="pt-BR" dirty="0" err="1"/>
              <a:t>microgotas</a:t>
            </a:r>
            <a:r>
              <a:rPr lang="pt-BR" dirty="0"/>
              <a:t>: </a:t>
            </a:r>
            <a:r>
              <a:rPr lang="pt-BR" sz="2000" dirty="0">
                <a:hlinkClick r:id="rId3"/>
              </a:rPr>
              <a:t>https://www.youtube.com/watch?v=o0fzl_wCINM</a:t>
            </a:r>
            <a:endParaRPr lang="pt-BR" sz="2000" dirty="0"/>
          </a:p>
          <a:p>
            <a:r>
              <a:rPr lang="pt-BR" dirty="0"/>
              <a:t>Frasco de soro e colocação do equipo:  </a:t>
            </a:r>
            <a:r>
              <a:rPr lang="pt-BR" sz="2000" dirty="0">
                <a:hlinkClick r:id="rId4"/>
              </a:rPr>
              <a:t>https://www.youtube.com/watch?v=Opn6NZ2iVEs</a:t>
            </a:r>
            <a:endParaRPr lang="pt-BR" sz="2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368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1997</Words>
  <Application>Microsoft Office PowerPoint</Application>
  <PresentationFormat>Widescreen</PresentationFormat>
  <Paragraphs>161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do Office</vt:lpstr>
      <vt:lpstr>Soroterapia e cálculo de gotejamento</vt:lpstr>
      <vt:lpstr>Definição </vt:lpstr>
      <vt:lpstr>Indicação</vt:lpstr>
      <vt:lpstr>Características da soroterapia endovenosa</vt:lpstr>
      <vt:lpstr>Tipos de soro (a embalagem varia conforme a marca)</vt:lpstr>
      <vt:lpstr>Apresentação do PowerPoint</vt:lpstr>
      <vt:lpstr>Cuidado</vt:lpstr>
      <vt:lpstr>Apresentação do PowerPoint</vt:lpstr>
      <vt:lpstr>Sistema de infusão: gotejamento</vt:lpstr>
      <vt:lpstr>Tipos de equipos</vt:lpstr>
      <vt:lpstr>Partes de um equipo</vt:lpstr>
      <vt:lpstr>Apresentação do PowerPoint</vt:lpstr>
      <vt:lpstr>Importância do cálculo do gotejamento </vt:lpstr>
      <vt:lpstr>Apresentação do PowerPoint</vt:lpstr>
      <vt:lpstr>Bomba de infusão</vt:lpstr>
      <vt:lpstr>Atenção </vt:lpstr>
      <vt:lpstr>Cálculo de gotejamento</vt:lpstr>
      <vt:lpstr>Antes de iniciar cálculos, vamos relembrar alguns detalhes: </vt:lpstr>
      <vt:lpstr>Apresentação do PowerPoint</vt:lpstr>
      <vt:lpstr>Apresentação do PowerPoint</vt:lpstr>
      <vt:lpstr>Apresentação do PowerPoint</vt:lpstr>
      <vt:lpstr>Vamos praticar:  </vt:lpstr>
      <vt:lpstr>Material</vt:lpstr>
      <vt:lpstr>Técnica </vt:lpstr>
      <vt:lpstr>Apresentação do PowerPoint</vt:lpstr>
      <vt:lpstr>Rótulo de soro</vt:lpstr>
      <vt:lpstr>Apresentação do PowerPoint</vt:lpstr>
      <vt:lpstr>Complicações da soroterapia</vt:lpstr>
      <vt:lpstr>Apresentação do PowerPoint</vt:lpstr>
      <vt:lpstr>Leitura obrigatória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Injeção intramuscular</dc:title>
  <dc:creator>rf4263</dc:creator>
  <cp:lastModifiedBy>rf4263</cp:lastModifiedBy>
  <cp:revision>21</cp:revision>
  <dcterms:created xsi:type="dcterms:W3CDTF">2024-08-31T00:05:18Z</dcterms:created>
  <dcterms:modified xsi:type="dcterms:W3CDTF">2024-09-05T22:42:04Z</dcterms:modified>
</cp:coreProperties>
</file>