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63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5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56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47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86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23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0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61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4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12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5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27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BF8F3-5716-4DED-B456-90267CA158B4}" type="datetimeFigureOut">
              <a:rPr lang="pt-BR" smtClean="0"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1819-BBAE-4471-8D25-DA9F34A15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07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amanetwork.com/searchresults?author=Nathan+I.+Shapiro&amp;q=Nathan+I.+Shapiro" TargetMode="External"/><Relationship Id="rId2" Type="http://schemas.openxmlformats.org/officeDocument/2006/relationships/hyperlink" Target="https://jamanetwork.com/searchresults?author=Alan+E.+Jones&amp;q=Alan+E.+Jon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amanetwork.com/searchresults?author=Stephen+Trzeciak&amp;q=Stephen+Trzeci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DEPURAÇÃO DE LACTATO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</a:rPr>
              <a:t>LACTATO</a:t>
            </a:r>
            <a:endParaRPr lang="pt-BR" sz="2400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pt-BR" sz="2400" dirty="0"/>
              <a:t>Lactato (ácido lático) Venoso: 4,5 - 19,8 mg/</a:t>
            </a:r>
            <a:r>
              <a:rPr lang="pt-BR" sz="2400" dirty="0" err="1"/>
              <a:t>dL</a:t>
            </a:r>
            <a:r>
              <a:rPr lang="pt-BR" sz="2400" dirty="0"/>
              <a:t> </a:t>
            </a:r>
          </a:p>
          <a:p>
            <a:pPr marL="0" lvl="0" indent="0">
              <a:buNone/>
            </a:pPr>
            <a:r>
              <a:rPr lang="pt-BR" sz="2400" dirty="0"/>
              <a:t>Lactato (ácido lático) Arterial: 4,5 - 14,4 mg/</a:t>
            </a:r>
            <a:r>
              <a:rPr lang="pt-BR" sz="2400" dirty="0" err="1"/>
              <a:t>dL</a:t>
            </a:r>
            <a:r>
              <a:rPr lang="pt-BR" sz="2400" dirty="0"/>
              <a:t> </a:t>
            </a:r>
          </a:p>
          <a:p>
            <a:pPr marL="0" lvl="0" indent="0">
              <a:buNone/>
            </a:pPr>
            <a:r>
              <a:rPr lang="pt-BR" sz="2400" dirty="0" err="1"/>
              <a:t>Desidrogenase</a:t>
            </a:r>
            <a:r>
              <a:rPr lang="pt-BR" sz="2400" dirty="0"/>
              <a:t> lática: 50-150 unidades/L </a:t>
            </a:r>
          </a:p>
          <a:p>
            <a:pPr marL="0" indent="0">
              <a:buNone/>
            </a:pPr>
            <a:endParaRPr lang="pt-BR" sz="1400" b="1" dirty="0"/>
          </a:p>
          <a:p>
            <a:pPr marL="0" indent="0">
              <a:buNone/>
            </a:pPr>
            <a:r>
              <a:rPr lang="pt-BR" sz="2400" b="1" dirty="0">
                <a:solidFill>
                  <a:srgbClr val="FF0000"/>
                </a:solidFill>
              </a:rPr>
              <a:t>RECUPERAÇÃO DESEJADA NO PACIENTE EM CHOQUE:</a:t>
            </a:r>
            <a:endParaRPr lang="pt-B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400" dirty="0"/>
              <a:t> </a:t>
            </a:r>
            <a:r>
              <a:rPr lang="pt-BR" sz="2400" b="1" dirty="0"/>
              <a:t>Grupo ScvO</a:t>
            </a:r>
            <a:r>
              <a:rPr lang="pt-BR" sz="2400" b="1" baseline="-25000" dirty="0"/>
              <a:t>2</a:t>
            </a:r>
            <a:r>
              <a:rPr lang="pt-BR" sz="2400" b="1" dirty="0"/>
              <a:t>:</a:t>
            </a:r>
            <a:endParaRPr lang="pt-BR" sz="2400" dirty="0"/>
          </a:p>
          <a:p>
            <a:pPr marL="0" indent="0">
              <a:buNone/>
            </a:pPr>
            <a:r>
              <a:rPr lang="pt-BR" sz="2400" dirty="0"/>
              <a:t>1.     Volume até PVC = 8mmHg;</a:t>
            </a:r>
            <a:endParaRPr lang="pt-BR" sz="2400" dirty="0">
              <a:effectLst/>
            </a:endParaRPr>
          </a:p>
          <a:p>
            <a:pPr marL="0" indent="0">
              <a:buNone/>
            </a:pPr>
            <a:r>
              <a:rPr lang="pt-BR" sz="2400" dirty="0"/>
              <a:t>2.     Noradrenalina ou dopamina até pressão arterial média (PAM) = 65mmHg;</a:t>
            </a:r>
            <a:endParaRPr lang="pt-BR" sz="2400" dirty="0">
              <a:effectLst/>
            </a:endParaRPr>
          </a:p>
          <a:p>
            <a:pPr marL="0" indent="0">
              <a:buNone/>
            </a:pPr>
            <a:r>
              <a:rPr lang="pt-BR" sz="2400" dirty="0"/>
              <a:t>3.     Avaliação da ScvO</a:t>
            </a:r>
            <a:r>
              <a:rPr lang="pt-BR" sz="2400" baseline="-25000" dirty="0"/>
              <a:t>2</a:t>
            </a:r>
            <a:r>
              <a:rPr lang="pt-BR" sz="2400" dirty="0"/>
              <a:t>:</a:t>
            </a:r>
            <a:endParaRPr lang="pt-BR" sz="2400" dirty="0">
              <a:effectLst/>
            </a:endParaRPr>
          </a:p>
          <a:p>
            <a:pPr marL="400050" lvl="1" indent="0">
              <a:buNone/>
            </a:pPr>
            <a:r>
              <a:rPr lang="pt-BR" sz="2000" dirty="0"/>
              <a:t>3.1  Se &lt; 70% e </a:t>
            </a:r>
            <a:r>
              <a:rPr lang="pt-BR" sz="2000" dirty="0" err="1"/>
              <a:t>Ht</a:t>
            </a:r>
            <a:r>
              <a:rPr lang="pt-BR" sz="2000" dirty="0"/>
              <a:t> &lt; 30%: Transfusão</a:t>
            </a:r>
            <a:endParaRPr lang="pt-BR" sz="2000" dirty="0">
              <a:effectLst/>
            </a:endParaRPr>
          </a:p>
          <a:p>
            <a:pPr marL="400050" lvl="1" indent="0">
              <a:buNone/>
            </a:pPr>
            <a:r>
              <a:rPr lang="pt-BR" sz="2000" dirty="0"/>
              <a:t>3.2  Se &lt; 70% e </a:t>
            </a:r>
            <a:r>
              <a:rPr lang="pt-BR" sz="2000" dirty="0" err="1"/>
              <a:t>Ht</a:t>
            </a:r>
            <a:r>
              <a:rPr lang="pt-BR" sz="2000" dirty="0"/>
              <a:t> &gt; 30%: </a:t>
            </a:r>
            <a:r>
              <a:rPr lang="pt-BR" sz="2000" dirty="0" err="1"/>
              <a:t>Dobutamina</a:t>
            </a:r>
            <a:endParaRPr lang="pt-BR" sz="2000" dirty="0">
              <a:effectLst/>
            </a:endParaRPr>
          </a:p>
          <a:p>
            <a:pPr marL="400050" lvl="1" indent="0">
              <a:buNone/>
            </a:pPr>
            <a:r>
              <a:rPr lang="pt-BR" sz="2000" dirty="0"/>
              <a:t>3.3  Se &gt; 70%: Monitorizar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42469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Grupo Lactato:</a:t>
            </a:r>
            <a:endParaRPr lang="pt-B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/>
              <a:t>1.     Volume até PVC = 8mmHg;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2.     Noradrenalina ou dopamina até PAM = 65mmHg;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3.     Coleta do lactato: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3.1  Depuração &lt; 10% e </a:t>
            </a:r>
            <a:r>
              <a:rPr lang="pt-BR" dirty="0" err="1"/>
              <a:t>Ht</a:t>
            </a:r>
            <a:r>
              <a:rPr lang="pt-BR" dirty="0"/>
              <a:t> &lt; 30%: Transfusão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3.2  Depuração &lt; 10% e </a:t>
            </a:r>
            <a:r>
              <a:rPr lang="pt-BR" dirty="0" err="1"/>
              <a:t>Ht</a:t>
            </a:r>
            <a:r>
              <a:rPr lang="pt-BR" dirty="0"/>
              <a:t> &gt; 30%: </a:t>
            </a:r>
            <a:r>
              <a:rPr lang="pt-BR" dirty="0" err="1"/>
              <a:t>Dobutamina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3.3  Depuração &gt; 10%: Monitorizar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dirty="0"/>
              <a:t> </a:t>
            </a:r>
            <a:endParaRPr lang="pt-BR" dirty="0">
              <a:effectLst/>
            </a:endParaRPr>
          </a:p>
          <a:p>
            <a:pPr marL="0" indent="0">
              <a:buNone/>
            </a:pPr>
            <a:r>
              <a:rPr lang="pt-BR" b="1" dirty="0" err="1">
                <a:solidFill>
                  <a:srgbClr val="FF0000"/>
                </a:solidFill>
              </a:rPr>
              <a:t>Obs</a:t>
            </a:r>
            <a:r>
              <a:rPr lang="pt-BR" b="1" dirty="0">
                <a:solidFill>
                  <a:srgbClr val="FF0000"/>
                </a:solidFill>
              </a:rPr>
              <a:t>: Se o lactato inicial e final fossem = 18mg/dl, considerava-se que a depuração tinha ocorrido.</a:t>
            </a:r>
            <a:endParaRPr lang="pt-BR" b="1" dirty="0">
              <a:solidFill>
                <a:srgbClr val="FF0000"/>
              </a:solidFill>
              <a:effectLst/>
            </a:endParaRPr>
          </a:p>
          <a:p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0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>
                <a:hlinkClick r:id="rId2"/>
              </a:rPr>
              <a:t>Alan E. Jones, MD</a:t>
            </a:r>
            <a:r>
              <a:rPr lang="pt-BR" sz="2400" dirty="0"/>
              <a:t>; </a:t>
            </a:r>
            <a:r>
              <a:rPr lang="pt-BR" sz="2400" dirty="0">
                <a:hlinkClick r:id="rId3"/>
              </a:rPr>
              <a:t>Nathan I. Shapiro, MD, MPH</a:t>
            </a:r>
            <a:r>
              <a:rPr lang="pt-BR" sz="2400" dirty="0"/>
              <a:t>; </a:t>
            </a:r>
            <a:r>
              <a:rPr lang="pt-BR" sz="2400" dirty="0">
                <a:hlinkClick r:id="rId4"/>
              </a:rPr>
              <a:t>Stephen </a:t>
            </a:r>
            <a:r>
              <a:rPr lang="pt-BR" sz="2400" dirty="0" err="1">
                <a:hlinkClick r:id="rId4"/>
              </a:rPr>
              <a:t>Trzeciak</a:t>
            </a:r>
            <a:r>
              <a:rPr lang="pt-BR" sz="2400" dirty="0">
                <a:hlinkClick r:id="rId4"/>
              </a:rPr>
              <a:t>, MD, MPH</a:t>
            </a:r>
            <a:r>
              <a:rPr lang="pt-BR" sz="2400" dirty="0"/>
              <a:t>; et al. </a:t>
            </a:r>
            <a:r>
              <a:rPr lang="pt-BR" sz="2400" dirty="0" err="1"/>
              <a:t>Venous</a:t>
            </a:r>
            <a:r>
              <a:rPr lang="pt-BR" sz="2400" dirty="0"/>
              <a:t> </a:t>
            </a:r>
            <a:r>
              <a:rPr lang="pt-BR" sz="2400" dirty="0" err="1"/>
              <a:t>Oxygen</a:t>
            </a:r>
            <a:r>
              <a:rPr lang="pt-BR" sz="2400" dirty="0"/>
              <a:t> </a:t>
            </a:r>
            <a:r>
              <a:rPr lang="pt-BR" sz="2400" dirty="0" err="1"/>
              <a:t>Saturation</a:t>
            </a:r>
            <a:r>
              <a:rPr lang="pt-BR" sz="2400" dirty="0"/>
              <a:t> as </a:t>
            </a:r>
            <a:r>
              <a:rPr lang="pt-BR" sz="2400" dirty="0" err="1"/>
              <a:t>Goals</a:t>
            </a:r>
            <a:r>
              <a:rPr lang="pt-BR" sz="2400" dirty="0"/>
              <a:t> </a:t>
            </a:r>
            <a:r>
              <a:rPr lang="pt-BR" sz="2400" dirty="0" err="1"/>
              <a:t>of</a:t>
            </a:r>
            <a:r>
              <a:rPr lang="pt-BR" sz="2400" dirty="0"/>
              <a:t> </a:t>
            </a:r>
            <a:r>
              <a:rPr lang="pt-BR" sz="2400" dirty="0" err="1"/>
              <a:t>Early</a:t>
            </a:r>
            <a:r>
              <a:rPr lang="pt-BR" sz="2400" dirty="0"/>
              <a:t> </a:t>
            </a:r>
            <a:r>
              <a:rPr lang="pt-BR" sz="2400" dirty="0" err="1"/>
              <a:t>Sepsis</a:t>
            </a:r>
            <a:r>
              <a:rPr lang="pt-BR" sz="2400" dirty="0"/>
              <a:t> </a:t>
            </a:r>
            <a:r>
              <a:rPr lang="pt-BR" sz="2400" dirty="0" err="1"/>
              <a:t>TherapyA</a:t>
            </a:r>
            <a:r>
              <a:rPr lang="pt-BR" sz="2400" dirty="0"/>
              <a:t> </a:t>
            </a:r>
            <a:r>
              <a:rPr lang="pt-BR" sz="2400" dirty="0" err="1"/>
              <a:t>Randomized</a:t>
            </a:r>
            <a:r>
              <a:rPr lang="pt-BR" sz="2400" dirty="0"/>
              <a:t> </a:t>
            </a:r>
            <a:r>
              <a:rPr lang="pt-BR" sz="2400" dirty="0" err="1"/>
              <a:t>Clinical</a:t>
            </a:r>
            <a:r>
              <a:rPr lang="pt-BR" sz="2400" dirty="0"/>
              <a:t> </a:t>
            </a:r>
            <a:r>
              <a:rPr lang="pt-BR" sz="2400" dirty="0" err="1"/>
              <a:t>Trial</a:t>
            </a:r>
            <a:r>
              <a:rPr lang="pt-BR" sz="2400" dirty="0"/>
              <a:t>. </a:t>
            </a:r>
            <a:r>
              <a:rPr lang="pt-BR" sz="2400" b="1" dirty="0"/>
              <a:t>JAMA.</a:t>
            </a:r>
            <a:r>
              <a:rPr lang="pt-BR" sz="2400" dirty="0"/>
              <a:t> 2010;303(8):739-746. doi:10.1001/jama.2010.158. In: </a:t>
            </a:r>
            <a:r>
              <a:rPr lang="pt-BR" sz="2400" dirty="0">
                <a:effectLst/>
              </a:rPr>
              <a:t>https://jamanetwork.com/journals/jama/fullarticle/185405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05880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118</Words>
  <Application>Microsoft Office PowerPoint</Application>
  <PresentationFormat>Apresentação na tela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DEPURAÇÃO DE LACTATO</vt:lpstr>
      <vt:lpstr>Apresentação do PowerPoint</vt:lpstr>
      <vt:lpstr>referência</vt:lpstr>
    </vt:vector>
  </TitlesOfParts>
  <Company>UCDB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DEPURAÇÃO DE LACTATO</dc:title>
  <dc:creator>perfil</dc:creator>
  <cp:lastModifiedBy>Antonio Cesar</cp:lastModifiedBy>
  <cp:revision>1</cp:revision>
  <dcterms:created xsi:type="dcterms:W3CDTF">2018-08-13T13:32:45Z</dcterms:created>
  <dcterms:modified xsi:type="dcterms:W3CDTF">2019-09-03T03:53:22Z</dcterms:modified>
</cp:coreProperties>
</file>