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4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1D0C6BD-C29E-4357-BC7E-6A784076A86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254851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1D0C6BD-C29E-4357-BC7E-6A784076A86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344395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1D0C6BD-C29E-4357-BC7E-6A784076A86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2797842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1D0C6BD-C29E-4357-BC7E-6A784076A867}" type="datetimeFigureOut">
              <a:rPr lang="pt-BR" smtClean="0"/>
              <a:t>22/09/2024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395155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629842" y="2505075"/>
            <a:ext cx="3868340"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4629150" y="2505075"/>
            <a:ext cx="3887391"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1D0C6BD-C29E-4357-BC7E-6A784076A867}" type="datetimeFigureOut">
              <a:rPr lang="pt-BR" smtClean="0"/>
              <a:t>22/09/2024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1747221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1D0C6BD-C29E-4357-BC7E-6A784076A867}" type="datetimeFigureOut">
              <a:rPr lang="pt-BR" smtClean="0"/>
              <a:t>22/09/2024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869626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D0C6BD-C29E-4357-BC7E-6A784076A867}" type="datetimeFigureOut">
              <a:rPr lang="pt-BR" smtClean="0"/>
              <a:t>22/09/2024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972061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1D0C6BD-C29E-4357-BC7E-6A784076A867}" type="datetimeFigureOut">
              <a:rPr lang="pt-BR" smtClean="0"/>
              <a:t>22/09/2024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324210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1D0C6BD-C29E-4357-BC7E-6A784076A867}" type="datetimeFigureOut">
              <a:rPr lang="pt-BR" smtClean="0"/>
              <a:t>22/09/2024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1866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1D0C6BD-C29E-4357-BC7E-6A784076A86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2033087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1D0C6BD-C29E-4357-BC7E-6A784076A867}" type="datetimeFigureOut">
              <a:rPr lang="pt-BR" smtClean="0"/>
              <a:t>22/09/2024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0800D9-CB5C-4BDB-8E4A-4B9F9DA54D6D}" type="slidenum">
              <a:rPr lang="pt-BR" smtClean="0"/>
              <a:t>‹nº›</a:t>
            </a:fld>
            <a:endParaRPr lang="pt-BR"/>
          </a:p>
        </p:txBody>
      </p:sp>
    </p:spTree>
    <p:extLst>
      <p:ext uri="{BB962C8B-B14F-4D97-AF65-F5344CB8AC3E}">
        <p14:creationId xmlns:p14="http://schemas.microsoft.com/office/powerpoint/2010/main" val="3426770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0C6BD-C29E-4357-BC7E-6A784076A867}" type="datetimeFigureOut">
              <a:rPr lang="pt-BR" smtClean="0"/>
              <a:t>22/09/2024</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800D9-CB5C-4BDB-8E4A-4B9F9DA54D6D}" type="slidenum">
              <a:rPr lang="pt-BR" smtClean="0"/>
              <a:t>‹nº›</a:t>
            </a:fld>
            <a:endParaRPr lang="pt-BR"/>
          </a:p>
        </p:txBody>
      </p:sp>
    </p:spTree>
    <p:extLst>
      <p:ext uri="{BB962C8B-B14F-4D97-AF65-F5344CB8AC3E}">
        <p14:creationId xmlns:p14="http://schemas.microsoft.com/office/powerpoint/2010/main" val="19808537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ucs.br/etc/conferencias/index.php/anpedsul/9anpedsul/paper/viewFile/724/37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4EEC35-E7F1-4549-8F9B-5E69E7308157}"/>
              </a:ext>
            </a:extLst>
          </p:cNvPr>
          <p:cNvSpPr>
            <a:spLocks noGrp="1"/>
          </p:cNvSpPr>
          <p:nvPr>
            <p:ph type="ctrTitle"/>
          </p:nvPr>
        </p:nvSpPr>
        <p:spPr>
          <a:xfrm>
            <a:off x="339738" y="743929"/>
            <a:ext cx="8070574" cy="3989362"/>
          </a:xfrm>
        </p:spPr>
        <p:txBody>
          <a:bodyPr>
            <a:normAutofit/>
          </a:bodyPr>
          <a:lstStyle/>
          <a:p>
            <a:r>
              <a:rPr lang="pt-BR" sz="3600" b="1" dirty="0">
                <a:solidFill>
                  <a:srgbClr val="002060"/>
                </a:solidFill>
              </a:rPr>
              <a:t>ENF. EM SAÚDE MENTAL – 6º SEM</a:t>
            </a:r>
            <a:br>
              <a:rPr lang="pt-BR" sz="3600" b="1" dirty="0">
                <a:solidFill>
                  <a:srgbClr val="002060"/>
                </a:solidFill>
              </a:rPr>
            </a:br>
            <a:br>
              <a:rPr lang="pt-BR" sz="3600" b="1" dirty="0">
                <a:solidFill>
                  <a:srgbClr val="002060"/>
                </a:solidFill>
              </a:rPr>
            </a:br>
            <a:r>
              <a:rPr lang="pt-BR" sz="3600" b="1" dirty="0">
                <a:solidFill>
                  <a:srgbClr val="002060"/>
                </a:solidFill>
              </a:rPr>
              <a:t>AULA 3</a:t>
            </a:r>
            <a:br>
              <a:rPr lang="pt-BR" sz="3600" b="1" dirty="0">
                <a:solidFill>
                  <a:srgbClr val="002060"/>
                </a:solidFill>
              </a:rPr>
            </a:br>
            <a:br>
              <a:rPr lang="pt-BR" sz="3600" b="1" dirty="0">
                <a:solidFill>
                  <a:srgbClr val="002060"/>
                </a:solidFill>
              </a:rPr>
            </a:br>
            <a:r>
              <a:rPr lang="pt-BR" sz="4000" b="1" dirty="0">
                <a:solidFill>
                  <a:srgbClr val="C00000"/>
                </a:solidFill>
              </a:rPr>
              <a:t>AUTOCONCEITO, AUTOIMAGEM E AUTOESTIMA: CONCEITOS E SUAS REPERCUSSÕES NA SAÚDE MENTAL</a:t>
            </a:r>
            <a:endParaRPr lang="pt-BR" sz="3600" b="1" dirty="0">
              <a:solidFill>
                <a:srgbClr val="C00000"/>
              </a:solidFill>
            </a:endParaRPr>
          </a:p>
        </p:txBody>
      </p:sp>
      <p:sp>
        <p:nvSpPr>
          <p:cNvPr id="3" name="Subtítulo 2">
            <a:extLst>
              <a:ext uri="{FF2B5EF4-FFF2-40B4-BE49-F238E27FC236}">
                <a16:creationId xmlns:a16="http://schemas.microsoft.com/office/drawing/2014/main" id="{8B35B269-1E77-4FDA-88F3-1745492C95DA}"/>
              </a:ext>
            </a:extLst>
          </p:cNvPr>
          <p:cNvSpPr>
            <a:spLocks noGrp="1"/>
          </p:cNvSpPr>
          <p:nvPr>
            <p:ph type="subTitle" idx="1"/>
          </p:nvPr>
        </p:nvSpPr>
        <p:spPr>
          <a:xfrm>
            <a:off x="1323109" y="5079655"/>
            <a:ext cx="6858000" cy="1655762"/>
          </a:xfrm>
        </p:spPr>
        <p:txBody>
          <a:bodyPr/>
          <a:lstStyle/>
          <a:p>
            <a:r>
              <a:rPr lang="pt-BR" dirty="0"/>
              <a:t>Professora Lizandra Alvares Félix</a:t>
            </a:r>
          </a:p>
        </p:txBody>
      </p:sp>
    </p:spTree>
    <p:extLst>
      <p:ext uri="{BB962C8B-B14F-4D97-AF65-F5344CB8AC3E}">
        <p14:creationId xmlns:p14="http://schemas.microsoft.com/office/powerpoint/2010/main" val="3945111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875E72-7251-4A81-BFF6-14F89E35B16A}"/>
              </a:ext>
            </a:extLst>
          </p:cNvPr>
          <p:cNvSpPr>
            <a:spLocks noGrp="1"/>
          </p:cNvSpPr>
          <p:nvPr>
            <p:ph type="title"/>
          </p:nvPr>
        </p:nvSpPr>
        <p:spPr/>
        <p:txBody>
          <a:bodyPr/>
          <a:lstStyle/>
          <a:p>
            <a:r>
              <a:rPr lang="pt-BR" b="1" dirty="0">
                <a:solidFill>
                  <a:srgbClr val="C00000"/>
                </a:solidFill>
              </a:rPr>
              <a:t>Autoconceito...</a:t>
            </a:r>
          </a:p>
        </p:txBody>
      </p:sp>
      <p:sp>
        <p:nvSpPr>
          <p:cNvPr id="3" name="Espaço Reservado para Conteúdo 2">
            <a:extLst>
              <a:ext uri="{FF2B5EF4-FFF2-40B4-BE49-F238E27FC236}">
                <a16:creationId xmlns:a16="http://schemas.microsoft.com/office/drawing/2014/main" id="{B701BB63-C5EA-4A1E-ACE5-328DDA796474}"/>
              </a:ext>
            </a:extLst>
          </p:cNvPr>
          <p:cNvSpPr>
            <a:spLocks noGrp="1"/>
          </p:cNvSpPr>
          <p:nvPr>
            <p:ph idx="1"/>
          </p:nvPr>
        </p:nvSpPr>
        <p:spPr/>
        <p:txBody>
          <a:bodyPr/>
          <a:lstStyle/>
          <a:p>
            <a:r>
              <a:rPr lang="pt-BR" dirty="0"/>
              <a:t>“Distinção entre o eu-percebido (sucessos e êxitos percebidos) e o eu-ideal (aspirações e pretensões): </a:t>
            </a:r>
          </a:p>
          <a:p>
            <a:pPr marL="0" indent="0" algn="ctr">
              <a:buNone/>
            </a:pPr>
            <a:r>
              <a:rPr lang="pt-BR" dirty="0"/>
              <a:t>o autoconceito é produto da fração entre o êxito percebido e as suas pretensões. </a:t>
            </a:r>
          </a:p>
          <a:p>
            <a:pPr marL="0" indent="0" algn="ctr">
              <a:buNone/>
            </a:pPr>
            <a:r>
              <a:rPr lang="pt-BR" dirty="0"/>
              <a:t>Assim, </a:t>
            </a:r>
            <a:r>
              <a:rPr lang="pt-BR" b="1" i="1" dirty="0"/>
              <a:t>o autoconceito é reforçado quando o êxito percebido é igual ou maior que as aspirações</a:t>
            </a:r>
            <a:r>
              <a:rPr lang="pt-BR" dirty="0"/>
              <a:t>, e o </a:t>
            </a:r>
            <a:r>
              <a:rPr lang="pt-BR" b="1" i="1" dirty="0">
                <a:solidFill>
                  <a:srgbClr val="C00000"/>
                </a:solidFill>
              </a:rPr>
              <a:t>autoconceito baixa quando as aspirações são maiores que o sucesso obtido...”</a:t>
            </a:r>
          </a:p>
          <a:p>
            <a:pPr marL="0" indent="0" algn="r">
              <a:buNone/>
            </a:pPr>
            <a:r>
              <a:rPr lang="pt-BR" sz="2000" dirty="0"/>
              <a:t>(MENDES et. al., 2012, p. 01)</a:t>
            </a:r>
          </a:p>
        </p:txBody>
      </p:sp>
    </p:spTree>
    <p:extLst>
      <p:ext uri="{BB962C8B-B14F-4D97-AF65-F5344CB8AC3E}">
        <p14:creationId xmlns:p14="http://schemas.microsoft.com/office/powerpoint/2010/main" val="372184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9A5709F-FA5F-4072-B299-4DC5F2A83F6C}"/>
              </a:ext>
            </a:extLst>
          </p:cNvPr>
          <p:cNvSpPr>
            <a:spLocks noGrp="1"/>
          </p:cNvSpPr>
          <p:nvPr>
            <p:ph idx="1"/>
          </p:nvPr>
        </p:nvSpPr>
        <p:spPr>
          <a:xfrm>
            <a:off x="463827" y="460650"/>
            <a:ext cx="8335616" cy="6271453"/>
          </a:xfrm>
        </p:spPr>
        <p:txBody>
          <a:bodyPr>
            <a:normAutofit fontScale="92500" lnSpcReduction="10000"/>
          </a:bodyPr>
          <a:lstStyle/>
          <a:p>
            <a:r>
              <a:rPr lang="pt-BR" dirty="0"/>
              <a:t>De maneira geral, pode-se afirmar que “a falta de êxitos em uma área sem muita importância para a pessoa não afetaria seu autoconceito no sentido mais amplo”... As perdas, derrotas são comuns.</a:t>
            </a:r>
          </a:p>
          <a:p>
            <a:r>
              <a:rPr lang="pt-BR" dirty="0" err="1"/>
              <a:t>Shavelson</a:t>
            </a:r>
            <a:r>
              <a:rPr lang="pt-BR" dirty="0"/>
              <a:t> et al. (apud GOÑI; FERNÁNDEZ, 2009, p. 32) definem o autoconceito como “a percepção que uma pessoa tem de si mesma, que se forma a partir das experiências e relações com o meio, em que desempenham um importante papel tanto os reforços ambientais como os outros significativos”. </a:t>
            </a:r>
          </a:p>
          <a:p>
            <a:r>
              <a:rPr lang="pt-BR" dirty="0" err="1"/>
              <a:t>Goñi</a:t>
            </a:r>
            <a:r>
              <a:rPr lang="pt-BR" dirty="0"/>
              <a:t> e Fernández (2009) consideram que o autoconceito tem um aspecto descritivo, ou seja, a pessoa faz descrições de si mesma, por exemplo, sobre seus atributos físicos, suas características de comportamento, suas qualidades emocionais, com um aspecto avaliativo, ou seja, ela realiza uma (auto)avaliação sobre suas condutas e qualidades/defeitos. Portanto, é uma (auto)percepção, uma ideia mais real que a pessoa tem de si mesma. </a:t>
            </a:r>
          </a:p>
          <a:p>
            <a:endParaRPr lang="pt-BR" dirty="0"/>
          </a:p>
          <a:p>
            <a:endParaRPr lang="pt-BR" dirty="0"/>
          </a:p>
        </p:txBody>
      </p:sp>
    </p:spTree>
    <p:extLst>
      <p:ext uri="{BB962C8B-B14F-4D97-AF65-F5344CB8AC3E}">
        <p14:creationId xmlns:p14="http://schemas.microsoft.com/office/powerpoint/2010/main" val="3680839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550BBB0-EE92-4D16-86AB-6FA6851DE0CD}"/>
              </a:ext>
            </a:extLst>
          </p:cNvPr>
          <p:cNvSpPr>
            <a:spLocks noGrp="1"/>
          </p:cNvSpPr>
          <p:nvPr>
            <p:ph idx="1"/>
          </p:nvPr>
        </p:nvSpPr>
        <p:spPr>
          <a:xfrm>
            <a:off x="393838" y="692563"/>
            <a:ext cx="8356324" cy="6165437"/>
          </a:xfrm>
        </p:spPr>
        <p:txBody>
          <a:bodyPr>
            <a:normAutofit/>
          </a:bodyPr>
          <a:lstStyle/>
          <a:p>
            <a:pPr algn="just"/>
            <a:r>
              <a:rPr lang="pt-BR" sz="3200" dirty="0" err="1"/>
              <a:t>Gõni</a:t>
            </a:r>
            <a:r>
              <a:rPr lang="pt-BR" sz="3200" dirty="0"/>
              <a:t> e Fernandez colocam ainda que o autoconceito apresenta os seguintes postulados: </a:t>
            </a:r>
            <a:r>
              <a:rPr lang="pt-BR" sz="3200" b="1" dirty="0"/>
              <a:t>está organizado e estruturado</a:t>
            </a:r>
            <a:r>
              <a:rPr lang="pt-BR" sz="3200" dirty="0"/>
              <a:t>, pois o sujeito categoriza a informação sobre si mesmo, relacionando estas categorias entre si; </a:t>
            </a:r>
            <a:r>
              <a:rPr lang="pt-BR" sz="3200" b="1" dirty="0"/>
              <a:t>tem um caráter evolutivo</a:t>
            </a:r>
            <a:r>
              <a:rPr lang="pt-BR" sz="3200" dirty="0"/>
              <a:t>, ou seja, é estável, mas não imutável, pois vai desenvolvendo-se ao longo da vida, com base nas situações experienciadas pelo sujeito; </a:t>
            </a:r>
            <a:r>
              <a:rPr lang="pt-BR" sz="3200" b="1" dirty="0"/>
              <a:t>e é multidimensional</a:t>
            </a:r>
            <a:r>
              <a:rPr lang="pt-BR" sz="3200" dirty="0"/>
              <a:t>, ou seja, assume vários domínios, como o autoconceito acadêmico, o social, o pessoal e o físico.</a:t>
            </a:r>
          </a:p>
        </p:txBody>
      </p:sp>
    </p:spTree>
    <p:extLst>
      <p:ext uri="{BB962C8B-B14F-4D97-AF65-F5344CB8AC3E}">
        <p14:creationId xmlns:p14="http://schemas.microsoft.com/office/powerpoint/2010/main" val="184926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0CA638D-F76D-45FE-BDB4-9AF083CFBFB4}"/>
              </a:ext>
            </a:extLst>
          </p:cNvPr>
          <p:cNvSpPr>
            <a:spLocks noGrp="1"/>
          </p:cNvSpPr>
          <p:nvPr>
            <p:ph idx="1"/>
          </p:nvPr>
        </p:nvSpPr>
        <p:spPr>
          <a:xfrm>
            <a:off x="350354" y="407641"/>
            <a:ext cx="8515350" cy="5794375"/>
          </a:xfrm>
        </p:spPr>
        <p:txBody>
          <a:bodyPr/>
          <a:lstStyle/>
          <a:p>
            <a:pPr algn="just"/>
            <a:r>
              <a:rPr lang="pt-BR" dirty="0"/>
              <a:t>O autoconceito acadêmico diz respeito à representação que, como aluno, tem de si mesmo enquanto aprendiz, podendo admitir um caráter descritivo e um avaliativo. </a:t>
            </a:r>
          </a:p>
          <a:p>
            <a:pPr algn="just"/>
            <a:r>
              <a:rPr lang="pt-BR" dirty="0"/>
              <a:t>O autoconceito social refere-se à autoavaliação que o sujeito realiza de suas condutas no meio social em que está. </a:t>
            </a:r>
          </a:p>
          <a:p>
            <a:pPr algn="just"/>
            <a:r>
              <a:rPr lang="pt-BR" dirty="0"/>
              <a:t>O autoconceito físico relaciona-se com as características cognitivas, afetivas e comportamentais.</a:t>
            </a:r>
          </a:p>
          <a:p>
            <a:pPr algn="just"/>
            <a:r>
              <a:rPr lang="pt-BR" dirty="0"/>
              <a:t>Sendo assim, pode-se afirmar que a identidade de um indivíduo não é formado apenas na infância </a:t>
            </a:r>
          </a:p>
        </p:txBody>
      </p:sp>
      <p:pic>
        <p:nvPicPr>
          <p:cNvPr id="2050" name="Picture 2" descr="Resultado de imagem para quem sou">
            <a:extLst>
              <a:ext uri="{FF2B5EF4-FFF2-40B4-BE49-F238E27FC236}">
                <a16:creationId xmlns:a16="http://schemas.microsoft.com/office/drawing/2014/main" id="{668ADA20-794C-4398-B659-76A64D1669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658967"/>
            <a:ext cx="4293704" cy="2415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907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9D65543-4D54-4ABA-BA3D-F4B76DC95244}"/>
              </a:ext>
            </a:extLst>
          </p:cNvPr>
          <p:cNvSpPr>
            <a:spLocks noGrp="1"/>
          </p:cNvSpPr>
          <p:nvPr>
            <p:ph idx="1"/>
          </p:nvPr>
        </p:nvSpPr>
        <p:spPr>
          <a:xfrm>
            <a:off x="456372" y="473903"/>
            <a:ext cx="7547941" cy="4351338"/>
          </a:xfrm>
        </p:spPr>
        <p:txBody>
          <a:bodyPr/>
          <a:lstStyle/>
          <a:p>
            <a:r>
              <a:rPr lang="pt-BR" dirty="0" err="1"/>
              <a:t>Coopersmith</a:t>
            </a:r>
            <a:r>
              <a:rPr lang="pt-BR" dirty="0"/>
              <a:t> e Feldman (apud STOBÄUS, 1983) destacavam que a pessoa deve experienciar sucessos e fracassos e sentir-se responsável por eles, para que obtenha um autoconceito realista e saudável.</a:t>
            </a:r>
          </a:p>
          <a:p>
            <a:r>
              <a:rPr lang="pt-BR" dirty="0"/>
              <a:t>Sendo assim, a experimentação das consequências de nossas escolhas nos fazem amadurecer psiquicamente...</a:t>
            </a:r>
          </a:p>
          <a:p>
            <a:endParaRPr lang="pt-BR" dirty="0"/>
          </a:p>
        </p:txBody>
      </p:sp>
      <p:pic>
        <p:nvPicPr>
          <p:cNvPr id="3074" name="Picture 2" descr="Resultado de imagem para nem tudo que quero posso ter">
            <a:extLst>
              <a:ext uri="{FF2B5EF4-FFF2-40B4-BE49-F238E27FC236}">
                <a16:creationId xmlns:a16="http://schemas.microsoft.com/office/drawing/2014/main" id="{72FAD944-9699-48EE-B898-1121AAF493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b="10231"/>
          <a:stretch/>
        </p:blipFill>
        <p:spPr bwMode="auto">
          <a:xfrm>
            <a:off x="5062330" y="3269974"/>
            <a:ext cx="3776869" cy="3369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2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C3A7494-C7BE-43DB-A583-A196123FD33E}"/>
              </a:ext>
            </a:extLst>
          </p:cNvPr>
          <p:cNvSpPr>
            <a:spLocks noGrp="1"/>
          </p:cNvSpPr>
          <p:nvPr>
            <p:ph idx="1"/>
          </p:nvPr>
        </p:nvSpPr>
        <p:spPr>
          <a:xfrm>
            <a:off x="628650" y="632929"/>
            <a:ext cx="7886700" cy="5834132"/>
          </a:xfrm>
        </p:spPr>
        <p:txBody>
          <a:bodyPr>
            <a:normAutofit lnSpcReduction="10000"/>
          </a:bodyPr>
          <a:lstStyle/>
          <a:p>
            <a:r>
              <a:rPr lang="pt-BR" dirty="0"/>
              <a:t>Santos, Antunes e Bernardi (2008) explicam que o autoconceito estruturado é produto de uma autoimagem e uma autoestima bem estruturadas, as quais são formadas na interação com/no social, estando relacionadas.</a:t>
            </a:r>
          </a:p>
          <a:p>
            <a:r>
              <a:rPr lang="pt-BR" dirty="0">
                <a:solidFill>
                  <a:srgbClr val="C00000"/>
                </a:solidFill>
              </a:rPr>
              <a:t>Sei quem sou... Logo posso decidir o que quero, o que posso, o que devo...</a:t>
            </a:r>
          </a:p>
          <a:p>
            <a:r>
              <a:rPr lang="pt-BR" dirty="0" err="1"/>
              <a:t>Goñi</a:t>
            </a:r>
            <a:r>
              <a:rPr lang="pt-BR" dirty="0"/>
              <a:t> e Fernández (2009, p. 28) expõem:</a:t>
            </a:r>
          </a:p>
          <a:p>
            <a:pPr marL="0" indent="0" algn="ctr">
              <a:buNone/>
            </a:pPr>
            <a:r>
              <a:rPr lang="pt-BR" dirty="0"/>
              <a:t>“[...] </a:t>
            </a:r>
            <a:r>
              <a:rPr lang="pt-BR" b="1" dirty="0"/>
              <a:t>o autoconceito faz referência a ideia que cada pessoa tem de si mesma</a:t>
            </a:r>
            <a:r>
              <a:rPr lang="pt-BR" dirty="0"/>
              <a:t>, enquanto que </a:t>
            </a:r>
            <a:r>
              <a:rPr lang="pt-BR" b="1" dirty="0"/>
              <a:t>a autoestima alude ao apreço (estima, amor) que cada qual sente por si mesmo</a:t>
            </a:r>
            <a:r>
              <a:rPr lang="pt-BR" dirty="0"/>
              <a:t>; o </a:t>
            </a:r>
            <a:r>
              <a:rPr lang="pt-BR" i="1" dirty="0"/>
              <a:t>primeiro termo faz referência à dimensão cognitiva</a:t>
            </a:r>
            <a:r>
              <a:rPr lang="pt-BR" dirty="0"/>
              <a:t> ou perceptiva e </a:t>
            </a:r>
            <a:r>
              <a:rPr lang="pt-BR" i="1" dirty="0"/>
              <a:t>o segundo à vertente avaliativa ou afetiva</a:t>
            </a:r>
            <a:r>
              <a:rPr lang="pt-BR" dirty="0"/>
              <a:t>”</a:t>
            </a:r>
            <a:endParaRPr lang="pt-BR" dirty="0">
              <a:solidFill>
                <a:srgbClr val="C00000"/>
              </a:solidFill>
            </a:endParaRPr>
          </a:p>
        </p:txBody>
      </p:sp>
    </p:spTree>
    <p:extLst>
      <p:ext uri="{BB962C8B-B14F-4D97-AF65-F5344CB8AC3E}">
        <p14:creationId xmlns:p14="http://schemas.microsoft.com/office/powerpoint/2010/main" val="644363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5C956EB-226A-4892-87F6-AEDC01EDA05E}"/>
              </a:ext>
            </a:extLst>
          </p:cNvPr>
          <p:cNvSpPr>
            <a:spLocks noGrp="1"/>
          </p:cNvSpPr>
          <p:nvPr>
            <p:ph idx="1"/>
          </p:nvPr>
        </p:nvSpPr>
        <p:spPr>
          <a:xfrm>
            <a:off x="628650" y="318052"/>
            <a:ext cx="7886700" cy="5858911"/>
          </a:xfrm>
        </p:spPr>
        <p:txBody>
          <a:bodyPr>
            <a:normAutofit fontScale="92500" lnSpcReduction="10000"/>
          </a:bodyPr>
          <a:lstStyle/>
          <a:p>
            <a:r>
              <a:rPr lang="pt-BR" dirty="0" err="1"/>
              <a:t>Mosquera</a:t>
            </a:r>
            <a:r>
              <a:rPr lang="pt-BR" dirty="0"/>
              <a:t> e </a:t>
            </a:r>
            <a:r>
              <a:rPr lang="pt-BR" dirty="0" err="1"/>
              <a:t>Stobäus</a:t>
            </a:r>
            <a:r>
              <a:rPr lang="pt-BR" dirty="0"/>
              <a:t> (2008, p. 116) </a:t>
            </a:r>
            <a:r>
              <a:rPr lang="pt-BR" b="1" dirty="0"/>
              <a:t>afirmam que os termos autoconceito, autoestima e autoimagem se entrelaçam</a:t>
            </a:r>
            <a:r>
              <a:rPr lang="pt-BR" dirty="0"/>
              <a:t>... </a:t>
            </a:r>
          </a:p>
          <a:p>
            <a:r>
              <a:rPr lang="pt-BR" b="1" dirty="0"/>
              <a:t>O conceito de autoimagem serve como base para a autoestima</a:t>
            </a:r>
            <a:r>
              <a:rPr lang="pt-BR" dirty="0"/>
              <a:t>, visto que “reside no conhecimento individual de si mesmo e no desenvolvimento das próprias potencialidades, na percepção dos sentimentos, atitudes e ideias que se referem à dinâmica pessoal”. </a:t>
            </a:r>
          </a:p>
          <a:p>
            <a:r>
              <a:rPr lang="pt-BR" dirty="0"/>
              <a:t>(o mais real possível) </a:t>
            </a:r>
            <a:r>
              <a:rPr lang="pt-BR" b="1" dirty="0"/>
              <a:t>A autoestima é um dos principais construtos da personalidade, que está alicerçada na imagem que a pessoa tem de si mesma</a:t>
            </a:r>
            <a:r>
              <a:rPr lang="pt-BR" dirty="0"/>
              <a:t>, que é construída em base ao que os outros comentam de como a </a:t>
            </a:r>
            <a:r>
              <a:rPr lang="pt-BR" dirty="0" err="1"/>
              <a:t>vêem</a:t>
            </a:r>
            <a:r>
              <a:rPr lang="pt-BR" dirty="0"/>
              <a:t>, como a pessoa se sente e percebe (como realmente é), aceitando ou rejeitando estas informações</a:t>
            </a:r>
            <a:r>
              <a:rPr lang="pt-BR" dirty="0">
                <a:solidFill>
                  <a:srgbClr val="002060"/>
                </a:solidFill>
              </a:rPr>
              <a:t> (quanto mais real, mais seria positivo</a:t>
            </a:r>
            <a:r>
              <a:rPr lang="pt-BR" dirty="0"/>
              <a:t>, </a:t>
            </a:r>
            <a:r>
              <a:rPr lang="pt-BR" dirty="0">
                <a:solidFill>
                  <a:srgbClr val="C00000"/>
                </a:solidFill>
              </a:rPr>
              <a:t>quanto mais irreal, mais distorcido</a:t>
            </a:r>
            <a:r>
              <a:rPr lang="pt-BR" dirty="0"/>
              <a:t>).</a:t>
            </a:r>
          </a:p>
        </p:txBody>
      </p:sp>
    </p:spTree>
    <p:extLst>
      <p:ext uri="{BB962C8B-B14F-4D97-AF65-F5344CB8AC3E}">
        <p14:creationId xmlns:p14="http://schemas.microsoft.com/office/powerpoint/2010/main" val="3645199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FADB4829-8939-4FD8-AFA1-D5E88BE02AAE}"/>
              </a:ext>
            </a:extLst>
          </p:cNvPr>
          <p:cNvSpPr>
            <a:spLocks noGrp="1"/>
          </p:cNvSpPr>
          <p:nvPr>
            <p:ph idx="1"/>
          </p:nvPr>
        </p:nvSpPr>
        <p:spPr>
          <a:xfrm>
            <a:off x="429867" y="487155"/>
            <a:ext cx="7886700" cy="4351338"/>
          </a:xfrm>
        </p:spPr>
        <p:txBody>
          <a:bodyPr/>
          <a:lstStyle/>
          <a:p>
            <a:r>
              <a:rPr lang="pt-BR" dirty="0" err="1"/>
              <a:t>Goñi</a:t>
            </a:r>
            <a:r>
              <a:rPr lang="pt-BR" dirty="0"/>
              <a:t> e Fernández (2009) colocam que a </a:t>
            </a:r>
            <a:r>
              <a:rPr lang="pt-BR" dirty="0" err="1"/>
              <a:t>heteroestima</a:t>
            </a:r>
            <a:r>
              <a:rPr lang="pt-BR" dirty="0"/>
              <a:t> (estima/apreciação dos demais para com a pessoa) serve como base para a autoestima, primeiramente vinda do ponto de vista dos pais e cuidadores mais próximos, depois dos outros familiares, dos seus professores e do seu círculo de amizades.</a:t>
            </a:r>
          </a:p>
        </p:txBody>
      </p:sp>
      <p:pic>
        <p:nvPicPr>
          <p:cNvPr id="4098" name="Picture 2" descr="Imagem relacionada">
            <a:extLst>
              <a:ext uri="{FF2B5EF4-FFF2-40B4-BE49-F238E27FC236}">
                <a16:creationId xmlns:a16="http://schemas.microsoft.com/office/drawing/2014/main" id="{5FCC7FA1-B9BC-42AB-B4D8-210818F56A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38"/>
          <a:stretch/>
        </p:blipFill>
        <p:spPr bwMode="auto">
          <a:xfrm>
            <a:off x="1007165" y="3437145"/>
            <a:ext cx="3388209" cy="2933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m relacionada">
            <a:extLst>
              <a:ext uri="{FF2B5EF4-FFF2-40B4-BE49-F238E27FC236}">
                <a16:creationId xmlns:a16="http://schemas.microsoft.com/office/drawing/2014/main" id="{4A5982D4-9C37-4F94-A613-1717645B9F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18" r="13418"/>
          <a:stretch/>
        </p:blipFill>
        <p:spPr bwMode="auto">
          <a:xfrm>
            <a:off x="4972672" y="3437145"/>
            <a:ext cx="3219593"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855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Cantos Arredondados 19">
            <a:extLst>
              <a:ext uri="{FF2B5EF4-FFF2-40B4-BE49-F238E27FC236}">
                <a16:creationId xmlns:a16="http://schemas.microsoft.com/office/drawing/2014/main" id="{A04D1888-BB46-4829-B787-6C400D73C0A3}"/>
              </a:ext>
            </a:extLst>
          </p:cNvPr>
          <p:cNvSpPr/>
          <p:nvPr/>
        </p:nvSpPr>
        <p:spPr>
          <a:xfrm>
            <a:off x="5035826" y="5345151"/>
            <a:ext cx="2849217" cy="50358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Cantos Arredondados 18">
            <a:extLst>
              <a:ext uri="{FF2B5EF4-FFF2-40B4-BE49-F238E27FC236}">
                <a16:creationId xmlns:a16="http://schemas.microsoft.com/office/drawing/2014/main" id="{2F7DD162-9C3C-4610-A3AA-D0DE89D3F5BD}"/>
              </a:ext>
            </a:extLst>
          </p:cNvPr>
          <p:cNvSpPr/>
          <p:nvPr/>
        </p:nvSpPr>
        <p:spPr>
          <a:xfrm>
            <a:off x="1258957" y="5300869"/>
            <a:ext cx="2651264" cy="547864"/>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Cantos Arredondados 14">
            <a:extLst>
              <a:ext uri="{FF2B5EF4-FFF2-40B4-BE49-F238E27FC236}">
                <a16:creationId xmlns:a16="http://schemas.microsoft.com/office/drawing/2014/main" id="{3FA8D420-68DD-47AC-97E5-CAA61B306C6F}"/>
              </a:ext>
            </a:extLst>
          </p:cNvPr>
          <p:cNvSpPr/>
          <p:nvPr/>
        </p:nvSpPr>
        <p:spPr>
          <a:xfrm>
            <a:off x="2663687" y="4037387"/>
            <a:ext cx="3803374" cy="57889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Espaço Reservado para Conteúdo 2">
            <a:extLst>
              <a:ext uri="{FF2B5EF4-FFF2-40B4-BE49-F238E27FC236}">
                <a16:creationId xmlns:a16="http://schemas.microsoft.com/office/drawing/2014/main" id="{099CF782-BECF-4475-9782-5DCC56078223}"/>
              </a:ext>
            </a:extLst>
          </p:cNvPr>
          <p:cNvSpPr>
            <a:spLocks noGrp="1"/>
          </p:cNvSpPr>
          <p:nvPr>
            <p:ph idx="1"/>
          </p:nvPr>
        </p:nvSpPr>
        <p:spPr>
          <a:xfrm>
            <a:off x="628650" y="479424"/>
            <a:ext cx="7886700" cy="6053897"/>
          </a:xfrm>
        </p:spPr>
        <p:txBody>
          <a:bodyPr>
            <a:normAutofit/>
          </a:bodyPr>
          <a:lstStyle/>
          <a:p>
            <a:r>
              <a:rPr lang="pt-BR" dirty="0"/>
              <a:t>Resumindo segundo Zacarias (2012): </a:t>
            </a:r>
          </a:p>
          <a:p>
            <a:r>
              <a:rPr lang="pt-BR" dirty="0"/>
              <a:t>o autoconceito relaciona-se com a percepção que a pessoa tem de si, sendo esta proveniente de interações entre o sujeito e o seu meio social.</a:t>
            </a:r>
          </a:p>
          <a:p>
            <a:r>
              <a:rPr lang="pt-BR" dirty="0"/>
              <a:t>Ademais, o autoconceito tem seus constituintes, </a:t>
            </a:r>
            <a:r>
              <a:rPr lang="pt-BR" dirty="0">
                <a:solidFill>
                  <a:srgbClr val="C00000"/>
                </a:solidFill>
              </a:rPr>
              <a:t>um caráter descritivo, relacionado à autoimagem</a:t>
            </a:r>
            <a:r>
              <a:rPr lang="pt-BR" dirty="0"/>
              <a:t>, </a:t>
            </a:r>
            <a:r>
              <a:rPr lang="pt-BR" dirty="0">
                <a:solidFill>
                  <a:srgbClr val="0070C0"/>
                </a:solidFill>
              </a:rPr>
              <a:t>e um avaliativo, que diz respeito à autoestima.</a:t>
            </a:r>
          </a:p>
          <a:p>
            <a:endParaRPr lang="pt-BR" dirty="0">
              <a:solidFill>
                <a:srgbClr val="0070C0"/>
              </a:solidFill>
            </a:endParaRPr>
          </a:p>
          <a:p>
            <a:pPr marL="0" indent="0" algn="ctr">
              <a:buNone/>
            </a:pPr>
            <a:r>
              <a:rPr lang="pt-BR" sz="4400" dirty="0">
                <a:solidFill>
                  <a:srgbClr val="0070C0"/>
                </a:solidFill>
              </a:rPr>
              <a:t>AUTOCONCEITO</a:t>
            </a:r>
          </a:p>
          <a:p>
            <a:pPr marL="0" indent="0" algn="ctr">
              <a:buNone/>
            </a:pPr>
            <a:endParaRPr lang="pt-BR" sz="3600" dirty="0">
              <a:solidFill>
                <a:srgbClr val="0070C0"/>
              </a:solidFill>
            </a:endParaRPr>
          </a:p>
          <a:p>
            <a:pPr marL="0" indent="0" algn="ctr">
              <a:buNone/>
            </a:pPr>
            <a:r>
              <a:rPr lang="pt-BR" sz="3600" dirty="0">
                <a:solidFill>
                  <a:srgbClr val="0070C0"/>
                </a:solidFill>
              </a:rPr>
              <a:t>AUTOESTIMA            AUTOIMAGEM</a:t>
            </a:r>
          </a:p>
        </p:txBody>
      </p:sp>
      <p:cxnSp>
        <p:nvCxnSpPr>
          <p:cNvPr id="7" name="Conector: Angulado 6">
            <a:extLst>
              <a:ext uri="{FF2B5EF4-FFF2-40B4-BE49-F238E27FC236}">
                <a16:creationId xmlns:a16="http://schemas.microsoft.com/office/drawing/2014/main" id="{A8734D71-1F39-4564-9094-9ACCA71E31D9}"/>
              </a:ext>
            </a:extLst>
          </p:cNvPr>
          <p:cNvCxnSpPr/>
          <p:nvPr/>
        </p:nvCxnSpPr>
        <p:spPr>
          <a:xfrm>
            <a:off x="4048738" y="5565913"/>
            <a:ext cx="973836" cy="145774"/>
          </a:xfrm>
          <a:prstGeom prst="bentConnector3">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Conector: Angulado 8">
            <a:extLst>
              <a:ext uri="{FF2B5EF4-FFF2-40B4-BE49-F238E27FC236}">
                <a16:creationId xmlns:a16="http://schemas.microsoft.com/office/drawing/2014/main" id="{6D0603B4-2161-46C2-A6DE-9D09AF8A0D24}"/>
              </a:ext>
            </a:extLst>
          </p:cNvPr>
          <p:cNvCxnSpPr>
            <a:cxnSpLocks/>
          </p:cNvCxnSpPr>
          <p:nvPr/>
        </p:nvCxnSpPr>
        <p:spPr>
          <a:xfrm rot="16200000" flipH="1">
            <a:off x="6045567" y="4674529"/>
            <a:ext cx="791641" cy="636101"/>
          </a:xfrm>
          <a:prstGeom prst="bentConnector3">
            <a:avLst>
              <a:gd name="adj1" fmla="val 50000"/>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Conector: Angulado 10">
            <a:extLst>
              <a:ext uri="{FF2B5EF4-FFF2-40B4-BE49-F238E27FC236}">
                <a16:creationId xmlns:a16="http://schemas.microsoft.com/office/drawing/2014/main" id="{DBFE1DA4-199D-4F6F-AD50-53F0ED964116}"/>
              </a:ext>
            </a:extLst>
          </p:cNvPr>
          <p:cNvCxnSpPr>
            <a:cxnSpLocks/>
          </p:cNvCxnSpPr>
          <p:nvPr/>
        </p:nvCxnSpPr>
        <p:spPr>
          <a:xfrm rot="5400000">
            <a:off x="2281122" y="4663021"/>
            <a:ext cx="791639" cy="636101"/>
          </a:xfrm>
          <a:prstGeom prst="bentConnector3">
            <a:avLst>
              <a:gd name="adj1" fmla="val 50000"/>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449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C25F3E-C5D9-473C-A641-B217DB3BD481}"/>
              </a:ext>
            </a:extLst>
          </p:cNvPr>
          <p:cNvSpPr>
            <a:spLocks noGrp="1"/>
          </p:cNvSpPr>
          <p:nvPr>
            <p:ph type="title"/>
          </p:nvPr>
        </p:nvSpPr>
        <p:spPr/>
        <p:txBody>
          <a:bodyPr>
            <a:normAutofit/>
          </a:bodyPr>
          <a:lstStyle/>
          <a:p>
            <a:pPr algn="ctr"/>
            <a:r>
              <a:rPr lang="pt-BR" sz="4800" b="1" dirty="0">
                <a:solidFill>
                  <a:srgbClr val="0070C0"/>
                </a:solidFill>
              </a:rPr>
              <a:t>Autoconceito e saúde mental...</a:t>
            </a:r>
          </a:p>
        </p:txBody>
      </p:sp>
      <p:sp>
        <p:nvSpPr>
          <p:cNvPr id="3" name="Espaço Reservado para Conteúdo 2">
            <a:extLst>
              <a:ext uri="{FF2B5EF4-FFF2-40B4-BE49-F238E27FC236}">
                <a16:creationId xmlns:a16="http://schemas.microsoft.com/office/drawing/2014/main" id="{9F3109D5-921F-487C-99E6-B81BCA615751}"/>
              </a:ext>
            </a:extLst>
          </p:cNvPr>
          <p:cNvSpPr>
            <a:spLocks noGrp="1"/>
          </p:cNvSpPr>
          <p:nvPr>
            <p:ph idx="1"/>
          </p:nvPr>
        </p:nvSpPr>
        <p:spPr>
          <a:xfrm>
            <a:off x="437322" y="1645343"/>
            <a:ext cx="8600659" cy="4667249"/>
          </a:xfrm>
        </p:spPr>
        <p:txBody>
          <a:bodyPr>
            <a:normAutofit fontScale="92500" lnSpcReduction="20000"/>
          </a:bodyPr>
          <a:lstStyle/>
          <a:p>
            <a:r>
              <a:rPr lang="pt-BR" dirty="0"/>
              <a:t>Pessoas com autoestima baixa estão mais propensas a descompensação emocional...</a:t>
            </a:r>
          </a:p>
          <a:p>
            <a:r>
              <a:rPr lang="pt-BR" dirty="0"/>
              <a:t>Pessoas com perturbações emocionais tendem a ter um autoconceito pobre  (VAZ SERRA, FIRMINO, 1986).</a:t>
            </a:r>
          </a:p>
          <a:p>
            <a:r>
              <a:rPr lang="pt-BR" dirty="0"/>
              <a:t>O autoconceito pobre ainda está relacionado a sintomatologia depressiva, ansiedade social elevada, fobia, compulsões... Somatização. </a:t>
            </a:r>
          </a:p>
          <a:p>
            <a:r>
              <a:rPr lang="pt-BR" dirty="0"/>
              <a:t>Hazzard e </a:t>
            </a:r>
            <a:r>
              <a:rPr lang="pt-BR" dirty="0" err="1"/>
              <a:t>Angert</a:t>
            </a:r>
            <a:r>
              <a:rPr lang="pt-BR" dirty="0"/>
              <a:t> (1986): participantes que possuíam bons conhecimentos acerca da sua condição tendiam a ter </a:t>
            </a:r>
            <a:r>
              <a:rPr lang="pt-BR" dirty="0" err="1"/>
              <a:t>locus</a:t>
            </a:r>
            <a:r>
              <a:rPr lang="pt-BR" dirty="0"/>
              <a:t> de controle interno e níveis de autoconceito mais elevados do que os valores padrão da população normal.</a:t>
            </a:r>
          </a:p>
          <a:p>
            <a:r>
              <a:rPr lang="pt-BR" dirty="0"/>
              <a:t>Quanto maior o autoconceito, menor resposta clínica associada ao estresse...</a:t>
            </a:r>
          </a:p>
        </p:txBody>
      </p:sp>
    </p:spTree>
    <p:extLst>
      <p:ext uri="{BB962C8B-B14F-4D97-AF65-F5344CB8AC3E}">
        <p14:creationId xmlns:p14="http://schemas.microsoft.com/office/powerpoint/2010/main" val="2566277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B32A13-F77E-484E-894D-FEC13972D7D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EFFEB8D2-454E-4287-BFE7-0129A46EF43E}"/>
              </a:ext>
            </a:extLst>
          </p:cNvPr>
          <p:cNvSpPr>
            <a:spLocks noGrp="1"/>
          </p:cNvSpPr>
          <p:nvPr>
            <p:ph idx="1"/>
          </p:nvPr>
        </p:nvSpPr>
        <p:spPr/>
        <p:txBody>
          <a:bodyPr/>
          <a:lstStyle/>
          <a:p>
            <a:endParaRPr lang="pt-BR" dirty="0"/>
          </a:p>
        </p:txBody>
      </p:sp>
      <p:pic>
        <p:nvPicPr>
          <p:cNvPr id="5122" name="Picture 2" descr="Imagem relacionada">
            <a:extLst>
              <a:ext uri="{FF2B5EF4-FFF2-40B4-BE49-F238E27FC236}">
                <a16:creationId xmlns:a16="http://schemas.microsoft.com/office/drawing/2014/main" id="{4832794F-B55B-4DF3-B592-10340414A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533" y="365126"/>
            <a:ext cx="7587817" cy="398360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sultado de imagem para autoconfianÃ§a">
            <a:extLst>
              <a:ext uri="{FF2B5EF4-FFF2-40B4-BE49-F238E27FC236}">
                <a16:creationId xmlns:a16="http://schemas.microsoft.com/office/drawing/2014/main" id="{E857F6F8-FD77-41B6-B995-49E7F4FE87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83" t="10922" r="23623" b="12471"/>
          <a:stretch/>
        </p:blipFill>
        <p:spPr bwMode="auto">
          <a:xfrm>
            <a:off x="3257076" y="4348730"/>
            <a:ext cx="2928730" cy="2237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986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60F9-431B-4D50-8C33-02A98B2B28FA}"/>
              </a:ext>
            </a:extLst>
          </p:cNvPr>
          <p:cNvSpPr>
            <a:spLocks noGrp="1"/>
          </p:cNvSpPr>
          <p:nvPr>
            <p:ph type="title"/>
          </p:nvPr>
        </p:nvSpPr>
        <p:spPr/>
        <p:txBody>
          <a:bodyPr/>
          <a:lstStyle/>
          <a:p>
            <a:r>
              <a:rPr lang="pt-BR" dirty="0"/>
              <a:t>Referências:</a:t>
            </a:r>
          </a:p>
        </p:txBody>
      </p:sp>
      <p:sp>
        <p:nvSpPr>
          <p:cNvPr id="3" name="Espaço Reservado para Conteúdo 2">
            <a:extLst>
              <a:ext uri="{FF2B5EF4-FFF2-40B4-BE49-F238E27FC236}">
                <a16:creationId xmlns:a16="http://schemas.microsoft.com/office/drawing/2014/main" id="{A3A06997-89CF-4270-9E26-44D8FC4D43A4}"/>
              </a:ext>
            </a:extLst>
          </p:cNvPr>
          <p:cNvSpPr>
            <a:spLocks noGrp="1"/>
          </p:cNvSpPr>
          <p:nvPr>
            <p:ph idx="1"/>
          </p:nvPr>
        </p:nvSpPr>
        <p:spPr/>
        <p:txBody>
          <a:bodyPr>
            <a:normAutofit lnSpcReduction="10000"/>
          </a:bodyPr>
          <a:lstStyle/>
          <a:p>
            <a:r>
              <a:rPr lang="es-ES" sz="2000" dirty="0"/>
              <a:t>GOÑI, E.; FERNÁNDEZ, A. El autoconcepto. In: GRANDMONTAGNE, A. G. (Coord.). El autoconcepto físico. Madrid: Ediciones Pirámide, 2009. </a:t>
            </a:r>
          </a:p>
          <a:p>
            <a:r>
              <a:rPr lang="pt-BR" altLang="pt-BR" sz="2000" dirty="0"/>
              <a:t>MOSQUERA, J. J. M.; STOBÄUS, C. D.; JESUS, S. N.; HERMÍNIO, C. I. Universidade: </a:t>
            </a:r>
            <a:r>
              <a:rPr lang="pt-BR" altLang="pt-BR" sz="2000" dirty="0" err="1"/>
              <a:t>auto-imagem</a:t>
            </a:r>
            <a:r>
              <a:rPr lang="pt-BR" altLang="pt-BR" sz="2000" dirty="0"/>
              <a:t>, </a:t>
            </a:r>
            <a:r>
              <a:rPr lang="pt-BR" altLang="pt-BR" sz="2000" dirty="0" err="1"/>
              <a:t>auto-estima</a:t>
            </a:r>
            <a:r>
              <a:rPr lang="pt-BR" altLang="pt-BR" sz="2000" dirty="0"/>
              <a:t> e </a:t>
            </a:r>
            <a:r>
              <a:rPr lang="pt-BR" altLang="pt-BR" sz="2000" dirty="0" err="1"/>
              <a:t>auto-realização</a:t>
            </a:r>
            <a:r>
              <a:rPr lang="pt-BR" altLang="pt-BR" sz="2000" dirty="0"/>
              <a:t>. </a:t>
            </a:r>
            <a:r>
              <a:rPr lang="pt-BR" altLang="pt-BR" sz="2000" dirty="0" err="1"/>
              <a:t>UNIrevista</a:t>
            </a:r>
            <a:r>
              <a:rPr lang="pt-BR" altLang="pt-BR" sz="2000" dirty="0"/>
              <a:t>, São Leopoldo, v. 1, n. 2, p. 1-13, abr. 2006. Disponível em: 13 . Acesso em: 25 out. 2011.</a:t>
            </a:r>
          </a:p>
          <a:p>
            <a:r>
              <a:rPr lang="pt-BR" sz="2000" dirty="0"/>
              <a:t>MOSQUERA, J. J. M.; STOBÄUS, C. D. </a:t>
            </a:r>
            <a:r>
              <a:rPr lang="pt-BR" sz="2000" dirty="0" err="1"/>
              <a:t>Auto-imagem</a:t>
            </a:r>
            <a:r>
              <a:rPr lang="pt-BR" sz="2000" dirty="0"/>
              <a:t>, </a:t>
            </a:r>
            <a:r>
              <a:rPr lang="pt-BR" sz="2000" dirty="0" err="1"/>
              <a:t>auto-estima</a:t>
            </a:r>
            <a:r>
              <a:rPr lang="pt-BR" sz="2000" dirty="0"/>
              <a:t> e </a:t>
            </a:r>
            <a:r>
              <a:rPr lang="pt-BR" sz="2000" dirty="0" err="1"/>
              <a:t>auto-realização</a:t>
            </a:r>
            <a:r>
              <a:rPr lang="pt-BR" sz="2000" dirty="0"/>
              <a:t> na universidade. In: ENRICONE, D. (Org.). A docência na educação superior: sete olhares. 2. ed. Porto Alegre: EDIPUCRS, 2008.</a:t>
            </a:r>
          </a:p>
          <a:p>
            <a:r>
              <a:rPr lang="pt-BR" sz="2000" dirty="0"/>
              <a:t>MENDES, A.R., et. al.. Conferência: autoimagem, autoestima e autoconceito: contribuições pessoais e profissionais na docência. IX ANPED Sul: Seminário de pesquisa em educação da região sul. Anais, 2012. Disponível em: </a:t>
            </a:r>
            <a:r>
              <a:rPr lang="pt-BR" sz="2000" dirty="0">
                <a:hlinkClick r:id="rId2"/>
              </a:rPr>
              <a:t>http://www.ucs.br/etc/conferencias/index.php/anpedsul/9anpedsul/paper/viewFile/724/374</a:t>
            </a:r>
            <a:endParaRPr lang="pt-BR" sz="2000" dirty="0"/>
          </a:p>
          <a:p>
            <a:endParaRPr lang="pt-BR" sz="2000" dirty="0"/>
          </a:p>
          <a:p>
            <a:endParaRPr lang="pt-BR" altLang="pt-BR" sz="2000" dirty="0"/>
          </a:p>
          <a:p>
            <a:endParaRPr lang="es-ES" sz="2000" dirty="0"/>
          </a:p>
          <a:p>
            <a:endParaRPr lang="pt-BR" sz="2000" dirty="0"/>
          </a:p>
        </p:txBody>
      </p:sp>
    </p:spTree>
    <p:extLst>
      <p:ext uri="{BB962C8B-B14F-4D97-AF65-F5344CB8AC3E}">
        <p14:creationId xmlns:p14="http://schemas.microsoft.com/office/powerpoint/2010/main" val="1409800395"/>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TotalTime>
  <Words>1220</Words>
  <Application>Microsoft Office PowerPoint</Application>
  <PresentationFormat>Apresentação na tela (4:3)</PresentationFormat>
  <Paragraphs>45</Paragraphs>
  <Slides>13</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13</vt:i4>
      </vt:variant>
    </vt:vector>
  </HeadingPairs>
  <TitlesOfParts>
    <vt:vector size="17" baseType="lpstr">
      <vt:lpstr>Arial</vt:lpstr>
      <vt:lpstr>Calibri</vt:lpstr>
      <vt:lpstr>Calibri Light</vt:lpstr>
      <vt:lpstr>Tema do Office</vt:lpstr>
      <vt:lpstr>ENF. EM SAÚDE MENTAL – 6º SEM  AULA 3  AUTOCONCEITO, AUTOIMAGEM E AUTOESTIMA: CONCEITOS E SUAS REPERCUSSÕES NA SAÚDE MENTAL</vt:lpstr>
      <vt:lpstr>Autoconceito...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Autoconceito e saúde mental...</vt:lpstr>
      <vt:lpstr>Apresentação do PowerPoint</vt:lpstr>
      <vt:lpstr>Referências: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SAÚDE MENTAL – 5º SEM – SAÚDE GERAL  Autoconceito, Autoimagem e Autoestima: conceitos e suas repercussões na saúde mental</dc:title>
  <dc:creator>Antonio Cesar</dc:creator>
  <cp:lastModifiedBy>LIZANDRA FELIX</cp:lastModifiedBy>
  <cp:revision>12</cp:revision>
  <dcterms:created xsi:type="dcterms:W3CDTF">2019-03-12T01:49:04Z</dcterms:created>
  <dcterms:modified xsi:type="dcterms:W3CDTF">2024-09-22T18:57:55Z</dcterms:modified>
</cp:coreProperties>
</file>