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1" r:id="rId6"/>
    <p:sldId id="273" r:id="rId7"/>
    <p:sldId id="274" r:id="rId8"/>
    <p:sldId id="271" r:id="rId9"/>
    <p:sldId id="267" r:id="rId10"/>
    <p:sldId id="272" r:id="rId11"/>
    <p:sldId id="270" r:id="rId12"/>
    <p:sldId id="268" r:id="rId13"/>
    <p:sldId id="269" r:id="rId14"/>
    <p:sldId id="265" r:id="rId15"/>
    <p:sldId id="266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446F05-EE76-1533-88C6-5AF4C54FF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B6B0FD1-42C3-8122-0169-C654868F2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925D98-DC1D-9B04-C649-862D07371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B714570-AB98-2E69-B7D4-4642E57FA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8B9B16-FD93-13F0-44DB-D0C59A218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3030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780EAD-91EB-66F2-9C92-3105E6B5E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96232F-FFF0-3768-DC60-0A1A80B02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B0548C-32C7-A8EB-3D2A-2123A2FBD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119E1F-7718-DF32-F002-F87059994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470194-8FDE-B463-586A-F61D460D1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9204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B38504-75F5-7CA3-29B1-0D1311AB5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6959765-7575-D35D-308C-2530339F3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26CA78-68DB-0CBA-3B2F-21BE49BB2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E4B8DA-FD17-9889-68C2-0E4797AA7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D9D8DE-64F0-543D-5A11-37A5A6E44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0762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54DE0D-B3B3-2CF6-C800-D29FE5133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2D3F871-3C39-4D0A-CEBA-2CD6BDDB4C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61848E7-C3C6-AF3F-E2DF-784D24358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6627AB4-0252-B5EC-AD79-2A4DEAD63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7606A81-2B21-938C-E3D5-A78E79873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913FF18-7B6E-E656-6427-EF3D55D1E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9473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76E220-2686-AA3D-DB09-A858DF464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32A091E-61DE-E1D5-D948-74BBAB3A9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AC98F43-2D16-A955-A410-83815015B1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AFA53E0-FAC8-DF76-CD78-8917FF03AE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D9A456F-2DA2-F703-09D7-58E43B69AF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435B0CC-413B-18C6-6B75-94B6AE4A1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A55B7D3-2F4B-C225-ECFF-400DB8233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5E19533-7DEA-B92A-52E2-3400858CF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5450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3DB535-5DE5-A0DB-9FD8-65B8C6B58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097509A-A47A-6BC8-FDEA-3DD74C333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C6978FA-7CF6-497A-E38C-A20E34007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2EF5147-A0AC-8796-49C1-F3C11FDAF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3907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62EBE9F-BE90-093E-E3F7-F456BF9A3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5470D97-0A77-7F49-B516-F0B5FEEAB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385527B-12FB-3874-E8AD-EBC1DDE83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180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970384-FF34-40FC-19DD-CE963A231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F6627B-8C66-F0D2-2248-5A61B0A80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5AC8BF5-57C1-C3CA-9E91-59E0FAC443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158CB0A-21B6-F2EE-1281-78E6632C4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88F268-EE27-5ABD-92D9-8FFF3D308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3F2D73C-65D8-1DF3-4F8A-584BA54F3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0305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1DBA74-64C4-510E-AE4B-BA9E04482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2EDA084-2F35-2B88-43E6-6FBEAEDC4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2F72140-0DE0-46C8-C294-D40C3EED6C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7FE77AF-AE9A-DD7B-8FBB-842C61FB0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789D41C-3CE5-58CA-2EFE-B5B638E5F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8CEBB47-47FC-D5C7-DBE7-41D731B93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201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B02F24-82ED-D87F-A011-D8DC19F9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22EA714-99A8-0D35-8B32-673C352E8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6136D4A-0260-ACA8-70B7-396965651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B345CBA-4EC5-3DE8-0C60-A5C3FB2CD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0D2C99-01B3-7F29-DA4A-830B4C076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728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8DEBD6-D433-B74C-201D-153917C899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59C8A16-1F22-552D-80D7-2CB18D03C5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53847D-E86F-C07F-816C-8E7DFC919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C39E92-5954-FE0E-91A8-839D9519D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E86675-13FB-1ACA-C7FB-0EA67EAF0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3589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7D487CA-A5F6-272B-E3C2-2A9E47163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188F0F9-0493-786D-D100-B27D99F4B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CEFB9CB-A722-A847-BE8C-F0845A795A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C08B5DC-CBF3-446D-D0B3-951246EAB4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A55B71-29B1-F698-3F2C-33BB76E8AB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695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ouvidoria.cofen.gov.br/coren-sp/transparencia/23395/download/PDF#:~:text=%5B...%5D-,Via%20subcut%C3%A2nea%20(SC),%C3%A9%20de%201%2C5%20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CAF437-22FE-8A38-A2FF-079601EB6C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3921" y="406400"/>
            <a:ext cx="9144000" cy="2387600"/>
          </a:xfrm>
        </p:spPr>
        <p:txBody>
          <a:bodyPr/>
          <a:lstStyle/>
          <a:p>
            <a:r>
              <a:rPr lang="pt-BR" dirty="0"/>
              <a:t>Injeção Subcutânea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9DB501-72A1-ED8E-7FA6-E572E74EA1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Profa. Lizandra Alvares Félix Barros</a:t>
            </a:r>
          </a:p>
        </p:txBody>
      </p:sp>
    </p:spTree>
    <p:extLst>
      <p:ext uri="{BB962C8B-B14F-4D97-AF65-F5344CB8AC3E}">
        <p14:creationId xmlns:p14="http://schemas.microsoft.com/office/powerpoint/2010/main" val="3258277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4C0A1C-D088-36C6-63EF-CEDA2528D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151188"/>
            <a:ext cx="10515600" cy="1325563"/>
          </a:xfrm>
        </p:spPr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Volume máximo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551AEC-A086-FB35-12CE-1B12ED0A2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>
            <a:normAutofit/>
          </a:bodyPr>
          <a:lstStyle/>
          <a:p>
            <a:r>
              <a:rPr lang="pt-BR" dirty="0"/>
              <a:t>É a administração de medicação no tecido subcutâneo, exatamente abaixo da derme (tecido conjuntivo frouxo).  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9D3FFF8-3D2E-6113-DCE3-E8A861C52E79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rgbClr val="FF0000"/>
                </a:solidFill>
              </a:rPr>
              <a:t>Conceito de Injeção Subcutânea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F5BD2624-BF18-82AD-72B9-12654EA6B910}"/>
              </a:ext>
            </a:extLst>
          </p:cNvPr>
          <p:cNvSpPr txBox="1">
            <a:spLocks/>
          </p:cNvSpPr>
          <p:nvPr/>
        </p:nvSpPr>
        <p:spPr>
          <a:xfrm>
            <a:off x="838200" y="4737100"/>
            <a:ext cx="10515600" cy="1603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1,5 ml</a:t>
            </a:r>
          </a:p>
        </p:txBody>
      </p:sp>
    </p:spTree>
    <p:extLst>
      <p:ext uri="{BB962C8B-B14F-4D97-AF65-F5344CB8AC3E}">
        <p14:creationId xmlns:p14="http://schemas.microsoft.com/office/powerpoint/2010/main" val="159104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9304E4-A558-A987-B065-A4270BD16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Garantir absorção gradual e sistêmica de medicamentos por via parenteral; </a:t>
            </a:r>
          </a:p>
          <a:p>
            <a:r>
              <a:rPr lang="pt-BR" dirty="0"/>
              <a:t>Obter uma absorção mais rápida do que pela via enteral.</a:t>
            </a:r>
          </a:p>
          <a:p>
            <a:r>
              <a:rPr lang="pt-BR" dirty="0"/>
              <a:t>Administrar insulina, anticoagulantes, vacinas ou outros medicamentos indicados por esta via.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5A00CD2-83A6-C030-234D-DF09144F36B7}"/>
              </a:ext>
            </a:extLst>
          </p:cNvPr>
          <p:cNvSpPr txBox="1"/>
          <p:nvPr/>
        </p:nvSpPr>
        <p:spPr>
          <a:xfrm>
            <a:off x="838200" y="496371"/>
            <a:ext cx="60935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dirty="0"/>
              <a:t>Finalidades:</a:t>
            </a:r>
          </a:p>
        </p:txBody>
      </p:sp>
    </p:spTree>
    <p:extLst>
      <p:ext uri="{BB962C8B-B14F-4D97-AF65-F5344CB8AC3E}">
        <p14:creationId xmlns:p14="http://schemas.microsoft.com/office/powerpoint/2010/main" val="598946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D659D6-1087-A2A5-C342-9E4FD42BF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/>
              <a:t>Materiais: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0F49F8-BC0E-4A68-F760-3999CA0AC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328" y="1612537"/>
            <a:ext cx="10515600" cy="4653352"/>
          </a:xfrm>
        </p:spPr>
        <p:txBody>
          <a:bodyPr>
            <a:normAutofit/>
          </a:bodyPr>
          <a:lstStyle/>
          <a:p>
            <a:r>
              <a:rPr lang="pt-BR" dirty="0"/>
              <a:t>Par de luvas (látex, vinila) descartável</a:t>
            </a:r>
          </a:p>
          <a:p>
            <a:r>
              <a:rPr lang="pt-BR" dirty="0"/>
              <a:t>Bandeja; </a:t>
            </a:r>
          </a:p>
          <a:p>
            <a:r>
              <a:rPr lang="pt-BR" dirty="0"/>
              <a:t>Seringa com o medicamento (identificada corretamente)</a:t>
            </a:r>
          </a:p>
          <a:p>
            <a:r>
              <a:rPr lang="pt-BR" dirty="0"/>
              <a:t>Agulhas de 4,5,6, 8, 10 ou </a:t>
            </a:r>
            <a:r>
              <a:rPr lang="pt-BR"/>
              <a:t>13 mm </a:t>
            </a:r>
            <a:r>
              <a:rPr lang="pt-BR" dirty="0"/>
              <a:t>com dispositivo de segurança; </a:t>
            </a:r>
          </a:p>
          <a:p>
            <a:r>
              <a:rPr lang="pt-BR" dirty="0"/>
              <a:t>Algodão embebido com Álcool 70%; </a:t>
            </a:r>
          </a:p>
          <a:p>
            <a:r>
              <a:rPr lang="pt-BR" dirty="0"/>
              <a:t>Biombo, se necessário (privacidade).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75542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17535A-C424-7C04-1401-30606564A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Descrição da técnica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18C792C-BFB1-CD04-D891-7F64E16FE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4066"/>
            <a:ext cx="10515600" cy="475289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dirty="0"/>
              <a:t>1. Higienizar as mãos </a:t>
            </a:r>
          </a:p>
          <a:p>
            <a:pPr marL="0" indent="0">
              <a:buNone/>
            </a:pPr>
            <a:r>
              <a:rPr lang="pt-BR" dirty="0"/>
              <a:t>2. Certificar-se da prescrição médica, observando a medicação, via de administração, dosagem e o horário; </a:t>
            </a:r>
          </a:p>
          <a:p>
            <a:pPr marL="0" indent="0">
              <a:buNone/>
            </a:pPr>
            <a:r>
              <a:rPr lang="pt-BR" dirty="0"/>
              <a:t>3. Ler o rótulo e a dosagem do medicamento, verificando a data de validade; </a:t>
            </a:r>
          </a:p>
          <a:p>
            <a:pPr marL="0" indent="0">
              <a:buNone/>
            </a:pPr>
            <a:r>
              <a:rPr lang="pt-BR" dirty="0"/>
              <a:t>4. Aspirar à medicação em seringa apropriada com agulha adequada ao paciente; </a:t>
            </a:r>
          </a:p>
          <a:p>
            <a:pPr marL="0" indent="0">
              <a:buNone/>
            </a:pPr>
            <a:r>
              <a:rPr lang="pt-BR" dirty="0"/>
              <a:t>5. Levar o medicamento até o leito do paciente na bandeja; </a:t>
            </a:r>
          </a:p>
          <a:p>
            <a:pPr marL="0" indent="0">
              <a:buNone/>
            </a:pPr>
            <a:r>
              <a:rPr lang="pt-BR" dirty="0"/>
              <a:t>6. Verificar se o nome do paciente confere com a prescrição, esclarecendo-o e/ou a seus familiares acerca da medicação; </a:t>
            </a:r>
          </a:p>
          <a:p>
            <a:pPr marL="0" indent="0">
              <a:buNone/>
            </a:pPr>
            <a:r>
              <a:rPr lang="pt-BR" dirty="0"/>
              <a:t>7. Calçar as luvas; </a:t>
            </a:r>
          </a:p>
          <a:p>
            <a:pPr marL="0" indent="0">
              <a:buNone/>
            </a:pPr>
            <a:r>
              <a:rPr lang="pt-BR" dirty="0"/>
              <a:t>8. Escolher o local para aplicação do medicamento (face externa do braço e face externa e anterior da coxa, região abdominal ou região subescapular); </a:t>
            </a:r>
          </a:p>
        </p:txBody>
      </p:sp>
    </p:spTree>
    <p:extLst>
      <p:ext uri="{BB962C8B-B14F-4D97-AF65-F5344CB8AC3E}">
        <p14:creationId xmlns:p14="http://schemas.microsoft.com/office/powerpoint/2010/main" val="2551313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FFA0BE5-E386-942C-9874-A9B3F0B8B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99607"/>
            <a:ext cx="10515600" cy="55773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/>
              <a:t>9. Fazer a antissepsia do local com algodão embebido em álcool a 70%; </a:t>
            </a:r>
          </a:p>
          <a:p>
            <a:pPr marL="0" indent="0">
              <a:buNone/>
            </a:pPr>
            <a:r>
              <a:rPr lang="pt-BR" dirty="0"/>
              <a:t>10. Fazer uma prega na pele com o dedo indicador e polegar da mão não dominante; </a:t>
            </a:r>
          </a:p>
          <a:p>
            <a:pPr marL="0" indent="0">
              <a:buNone/>
            </a:pPr>
            <a:r>
              <a:rPr lang="pt-BR" dirty="0"/>
              <a:t>11. Introduzir a agulha em ângulo de 45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r>
              <a:rPr lang="pt-BR" dirty="0"/>
              <a:t> ou 90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º </a:t>
            </a:r>
            <a:r>
              <a:rPr lang="pt-BR" dirty="0"/>
              <a:t>na pele com a mão dominante, conforme o comprimento da agulha; </a:t>
            </a:r>
          </a:p>
          <a:p>
            <a:pPr marL="0" indent="0">
              <a:buNone/>
            </a:pPr>
            <a:r>
              <a:rPr lang="pt-BR" dirty="0"/>
              <a:t>12. Proceder à aspiração antes de injetar o medicamento, para certificar-se que nenhum vaso sanguíneo foi atingido; </a:t>
            </a:r>
          </a:p>
          <a:p>
            <a:pPr marL="0" indent="0">
              <a:buNone/>
            </a:pPr>
            <a:r>
              <a:rPr lang="pt-BR" dirty="0"/>
              <a:t>13. Injetar o líquido, empurrando lentamente o êmbolo; </a:t>
            </a:r>
          </a:p>
          <a:p>
            <a:pPr marL="0" indent="0">
              <a:buNone/>
            </a:pPr>
            <a:r>
              <a:rPr lang="pt-BR" dirty="0"/>
              <a:t>14. Segurar a pele com o algodão, ao terminar a aplicação de modo firme; </a:t>
            </a:r>
          </a:p>
          <a:p>
            <a:pPr marL="0" indent="0">
              <a:buNone/>
            </a:pPr>
            <a:r>
              <a:rPr lang="pt-BR" dirty="0"/>
              <a:t>15. Não massagear ao retirar a agulha; </a:t>
            </a:r>
          </a:p>
          <a:p>
            <a:pPr marL="0" indent="0">
              <a:buNone/>
            </a:pPr>
            <a:r>
              <a:rPr lang="pt-BR" dirty="0"/>
              <a:t>16. Observar reação no local; </a:t>
            </a:r>
          </a:p>
          <a:p>
            <a:pPr marL="0" indent="0">
              <a:buNone/>
            </a:pPr>
            <a:r>
              <a:rPr lang="pt-BR" dirty="0"/>
              <a:t>17. Reposicionar o paciente confortavelmente no leito;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3014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D3FF6B-F05E-BCDE-CDFB-AFEE25A3D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348" y="61142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18. Descartar a agulha e a seringa em local próprio (ambiente para perfurocortante); </a:t>
            </a:r>
          </a:p>
          <a:p>
            <a:pPr marL="0" indent="0" algn="ctr">
              <a:buNone/>
            </a:pPr>
            <a:r>
              <a:rPr lang="pt-BR" dirty="0">
                <a:solidFill>
                  <a:srgbClr val="FF0000"/>
                </a:solidFill>
              </a:rPr>
              <a:t>ATENÇÃO – NÃO REENCAPAR A AGULHA – ALTO RISCO PARA ACIDENTE</a:t>
            </a:r>
          </a:p>
          <a:p>
            <a:pPr marL="0" indent="0">
              <a:buNone/>
            </a:pPr>
            <a:r>
              <a:rPr lang="pt-BR" dirty="0"/>
              <a:t>19. Retirar luvas; </a:t>
            </a:r>
          </a:p>
          <a:p>
            <a:pPr marL="0" indent="0">
              <a:buNone/>
            </a:pPr>
            <a:r>
              <a:rPr lang="pt-BR" dirty="0"/>
              <a:t>20. Higienizar as mãos; </a:t>
            </a:r>
          </a:p>
          <a:p>
            <a:pPr marL="0" indent="0">
              <a:buNone/>
            </a:pPr>
            <a:r>
              <a:rPr lang="pt-BR" dirty="0"/>
              <a:t>21. Checar o medicamento no prontuário e anotar qualquer intercorrência.</a:t>
            </a:r>
          </a:p>
        </p:txBody>
      </p:sp>
    </p:spTree>
    <p:extLst>
      <p:ext uri="{BB962C8B-B14F-4D97-AF65-F5344CB8AC3E}">
        <p14:creationId xmlns:p14="http://schemas.microsoft.com/office/powerpoint/2010/main" val="2129060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D037B9-1FB8-1828-619F-492BF3DFD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Locais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ADC1A5-5DD9-9525-4207-208EF5C7B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7172" name="Picture 4" descr="Nenhuma descrição de foto disponível.">
            <a:extLst>
              <a:ext uri="{FF2B5EF4-FFF2-40B4-BE49-F238E27FC236}">
                <a16:creationId xmlns:a16="http://schemas.microsoft.com/office/drawing/2014/main" id="{84944D22-697D-EB3B-48EF-6243E70441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9"/>
          <a:stretch/>
        </p:blipFill>
        <p:spPr bwMode="auto">
          <a:xfrm>
            <a:off x="2666999" y="278332"/>
            <a:ext cx="7331439" cy="6305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8215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106517B7-4206-709F-0E8B-BE3AADF811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568" y="0"/>
            <a:ext cx="6392167" cy="3810532"/>
          </a:xfrm>
        </p:spPr>
      </p:pic>
      <p:pic>
        <p:nvPicPr>
          <p:cNvPr id="4098" name="Picture 2" descr="Injeção subcutânea: como aplicar e locais recomendados - Tua Saúde">
            <a:extLst>
              <a:ext uri="{FF2B5EF4-FFF2-40B4-BE49-F238E27FC236}">
                <a16:creationId xmlns:a16="http://schemas.microsoft.com/office/drawing/2014/main" id="{F9D30616-3AA1-F074-5366-6C574E0B74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11" r="41787"/>
          <a:stretch/>
        </p:blipFill>
        <p:spPr bwMode="auto">
          <a:xfrm>
            <a:off x="6773735" y="545978"/>
            <a:ext cx="5149692" cy="49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njeção subcutânea: como aplicar e locais recomendados - Tua Saúde">
            <a:extLst>
              <a:ext uri="{FF2B5EF4-FFF2-40B4-BE49-F238E27FC236}">
                <a16:creationId xmlns:a16="http://schemas.microsoft.com/office/drawing/2014/main" id="{E2FD039F-3194-F8E4-4D38-71730E2213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9" r="14755"/>
          <a:stretch/>
        </p:blipFill>
        <p:spPr bwMode="auto">
          <a:xfrm>
            <a:off x="2876293" y="3429000"/>
            <a:ext cx="3689400" cy="3198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8062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0FB1F1-A788-76F3-4B76-145614DAB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C8CBE4-7A45-069F-8499-A3513953A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C340172-3848-1E00-B9E5-CE54DCB57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04" y="187095"/>
            <a:ext cx="11568375" cy="63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360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355AA4-B18B-D32C-71E0-9C9C360B8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302BBB-EA86-425E-8FBD-458933F29A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6146" name="Picture 2" descr="Estudante de Enfermagem - A injeção subcutânea é uma técnica na qual um  remédio é administrado, com uma agulha, na camada adiposa que fica por  baixo da pele, ou seja, na gordura">
            <a:extLst>
              <a:ext uri="{FF2B5EF4-FFF2-40B4-BE49-F238E27FC236}">
                <a16:creationId xmlns:a16="http://schemas.microsoft.com/office/drawing/2014/main" id="{81E353F0-6AF9-B92D-477F-ACC6F14CC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603" y="365125"/>
            <a:ext cx="6066020" cy="6066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ímbolo de &quot;Não Permitido&quot; 3">
            <a:extLst>
              <a:ext uri="{FF2B5EF4-FFF2-40B4-BE49-F238E27FC236}">
                <a16:creationId xmlns:a16="http://schemas.microsoft.com/office/drawing/2014/main" id="{A8801BB3-2EE7-0C28-16AB-7F579FE63A53}"/>
              </a:ext>
            </a:extLst>
          </p:cNvPr>
          <p:cNvSpPr/>
          <p:nvPr/>
        </p:nvSpPr>
        <p:spPr>
          <a:xfrm>
            <a:off x="8109678" y="4001294"/>
            <a:ext cx="674558" cy="659567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1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08C727-76F7-CB8B-6CAB-2CFF8F528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467176B-AFE2-10DC-3314-0EEA1B1B8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6" name="Picture 6" descr="Prefeitura Municipal de Antônio Carlos – SC Secretaria de Saúde e  Desenvolvimento Social Unidade Básica de Saúde de Antôn">
            <a:extLst>
              <a:ext uri="{FF2B5EF4-FFF2-40B4-BE49-F238E27FC236}">
                <a16:creationId xmlns:a16="http://schemas.microsoft.com/office/drawing/2014/main" id="{B9FFF418-DE1A-CC59-66F5-898197F46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607" y="813187"/>
            <a:ext cx="9460785" cy="523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103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DFE830-1DCB-1578-688F-6C4E8CB0B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624" y="103863"/>
            <a:ext cx="10515600" cy="1325563"/>
          </a:xfrm>
        </p:spPr>
        <p:txBody>
          <a:bodyPr/>
          <a:lstStyle/>
          <a:p>
            <a:r>
              <a:rPr lang="pt-BR" dirty="0"/>
              <a:t>Cuidados específicos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8C6DFB-4AA3-F4CA-8842-0FFDF5CB9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665" y="1394085"/>
            <a:ext cx="11107711" cy="5098790"/>
          </a:xfrm>
        </p:spPr>
        <p:txBody>
          <a:bodyPr>
            <a:normAutofit fontScale="92500" lnSpcReduction="10000"/>
          </a:bodyPr>
          <a:lstStyle/>
          <a:p>
            <a:r>
              <a:rPr lang="pt-BR" dirty="0">
                <a:solidFill>
                  <a:srgbClr val="FF0000"/>
                </a:solidFill>
              </a:rPr>
              <a:t>Não reencapar a agulha após a aplicação. </a:t>
            </a:r>
          </a:p>
          <a:p>
            <a:r>
              <a:rPr lang="pt-BR" dirty="0"/>
              <a:t>Evitar aplicação próxima à região inguinal, às articulações e à cicatriz umbilical, na cintura e na linha mediana do abdome e face anterior do antebraço; </a:t>
            </a:r>
          </a:p>
          <a:p>
            <a:r>
              <a:rPr lang="pt-BR" dirty="0"/>
              <a:t>Mudar diariamente o local de aplicação;</a:t>
            </a:r>
          </a:p>
          <a:p>
            <a:r>
              <a:rPr lang="pt-BR" dirty="0"/>
              <a:t>Observar estado geral do paciente antes, durante e após a aplicação;</a:t>
            </a:r>
          </a:p>
          <a:p>
            <a:r>
              <a:rPr lang="pt-BR" dirty="0"/>
              <a:t>Evitar áreas inflamadas, hipotróficas, com nódulos, paresias e plegias, pois podem dificultar a absorção do medicamento. </a:t>
            </a:r>
          </a:p>
          <a:p>
            <a:r>
              <a:rPr lang="pt-BR" dirty="0"/>
              <a:t>Não aplicar em cicatrizes, locais com edema, manchas de nascença, membro superior do lado de cirurgia de mastectomia radical ou de fístula arteriovenosa, abdome gravídico e doenças vasculares periféricas oclusivas. </a:t>
            </a:r>
          </a:p>
          <a:p>
            <a:r>
              <a:rPr lang="pt-BR" dirty="0"/>
              <a:t>Também está contraindicado em casos de situações emergenciais como: choque hipovolêmico, distúrbios graves de coagulação, grandes queimaduras e desidratação grave.</a:t>
            </a:r>
          </a:p>
        </p:txBody>
      </p:sp>
    </p:spTree>
    <p:extLst>
      <p:ext uri="{BB962C8B-B14F-4D97-AF65-F5344CB8AC3E}">
        <p14:creationId xmlns:p14="http://schemas.microsoft.com/office/powerpoint/2010/main" val="1127110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3A5CE2-4338-3467-874E-EB151737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Complicacões</a:t>
            </a:r>
            <a:r>
              <a:rPr lang="pt-BR" dirty="0"/>
              <a:t>: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77B899-68EA-99E7-A7ED-DAB8E9789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076" name="Picture 4" descr="Administração de medicamentos - ppt video online carregar">
            <a:extLst>
              <a:ext uri="{FF2B5EF4-FFF2-40B4-BE49-F238E27FC236}">
                <a16:creationId xmlns:a16="http://schemas.microsoft.com/office/drawing/2014/main" id="{BFDB6AA8-C16E-C105-59CA-33749EC10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1" t="38470" r="8142" b="9930"/>
          <a:stretch/>
        </p:blipFill>
        <p:spPr bwMode="auto">
          <a:xfrm>
            <a:off x="989351" y="1454045"/>
            <a:ext cx="10389774" cy="4856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7989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C9EA85-7DB3-FE04-0E6B-3E3F64C47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Leitura obrigatória: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529630-EDC5-A927-850F-2BA0073B9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6155"/>
            <a:ext cx="10515600" cy="2131778"/>
          </a:xfrm>
        </p:spPr>
        <p:txBody>
          <a:bodyPr>
            <a:normAutofit/>
          </a:bodyPr>
          <a:lstStyle/>
          <a:p>
            <a:r>
              <a:rPr lang="pt-BR" dirty="0"/>
              <a:t>PARECER TÉCNICO COREN-SP- INJEÇÃO SUBCUTÂNEA: </a:t>
            </a:r>
            <a:r>
              <a:rPr lang="pt-BR" dirty="0">
                <a:hlinkClick r:id="rId2"/>
              </a:rPr>
              <a:t>https://ouvidoria.cofen.gov.br/</a:t>
            </a:r>
            <a:r>
              <a:rPr lang="pt-BR" dirty="0" err="1">
                <a:hlinkClick r:id="rId2"/>
              </a:rPr>
              <a:t>coren-sp</a:t>
            </a:r>
            <a:r>
              <a:rPr lang="pt-BR" dirty="0">
                <a:hlinkClick r:id="rId2"/>
              </a:rPr>
              <a:t>/</a:t>
            </a:r>
            <a:r>
              <a:rPr lang="pt-BR" dirty="0" err="1">
                <a:hlinkClick r:id="rId2"/>
              </a:rPr>
              <a:t>transparencia</a:t>
            </a:r>
            <a:r>
              <a:rPr lang="pt-BR" dirty="0">
                <a:hlinkClick r:id="rId2"/>
              </a:rPr>
              <a:t>/23395/download/PDF#:~:</a:t>
            </a:r>
            <a:r>
              <a:rPr lang="pt-BR" dirty="0" err="1">
                <a:hlinkClick r:id="rId2"/>
              </a:rPr>
              <a:t>text</a:t>
            </a:r>
            <a:r>
              <a:rPr lang="pt-BR" dirty="0">
                <a:hlinkClick r:id="rId2"/>
              </a:rPr>
              <a:t>=%5B...%5D-,Via%20subcut%C3%A2nea%20(SC),%C3%A9%20de%201%2C5%20ml</a:t>
            </a:r>
            <a:r>
              <a:rPr lang="pt-BR" dirty="0"/>
              <a:t>.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97743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625</Words>
  <Application>Microsoft Office PowerPoint</Application>
  <PresentationFormat>Widescreen</PresentationFormat>
  <Paragraphs>52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Times New Roman</vt:lpstr>
      <vt:lpstr>Tema do Office</vt:lpstr>
      <vt:lpstr>Injeção Subcutânea</vt:lpstr>
      <vt:lpstr>Volume máximo</vt:lpstr>
      <vt:lpstr>Apresentação do PowerPoint</vt:lpstr>
      <vt:lpstr>Materiais:</vt:lpstr>
      <vt:lpstr>Descrição da técnica</vt:lpstr>
      <vt:lpstr>Apresentação do PowerPoint</vt:lpstr>
      <vt:lpstr>Apresentação do PowerPoint</vt:lpstr>
      <vt:lpstr>Locais </vt:lpstr>
      <vt:lpstr>Apresentação do PowerPoint</vt:lpstr>
      <vt:lpstr>Apresentação do PowerPoint</vt:lpstr>
      <vt:lpstr>Apresentação do PowerPoint</vt:lpstr>
      <vt:lpstr>Apresentação do PowerPoint</vt:lpstr>
      <vt:lpstr>Cuidados específicos</vt:lpstr>
      <vt:lpstr>Complicacões: </vt:lpstr>
      <vt:lpstr>Leitura obrigatória: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Injeção Subcutânea</dc:title>
  <dc:creator>Antonio Cesar</dc:creator>
  <cp:lastModifiedBy>rf4263</cp:lastModifiedBy>
  <cp:revision>8</cp:revision>
  <dcterms:created xsi:type="dcterms:W3CDTF">2024-08-16T19:57:57Z</dcterms:created>
  <dcterms:modified xsi:type="dcterms:W3CDTF">2024-08-27T15:05:37Z</dcterms:modified>
</cp:coreProperties>
</file>