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7" r:id="rId9"/>
    <p:sldId id="268" r:id="rId10"/>
    <p:sldId id="265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4660"/>
  </p:normalViewPr>
  <p:slideViewPr>
    <p:cSldViewPr snapToGrid="0">
      <p:cViewPr varScale="1">
        <p:scale>
          <a:sx n="64" d="100"/>
          <a:sy n="64" d="100"/>
        </p:scale>
        <p:origin x="7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446F05-EE76-1533-88C6-5AF4C54FF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6B0FD1-42C3-8122-0169-C654868F2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925D98-DC1D-9B04-C649-862D0737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14570-AB98-2E69-B7D4-4642E57F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8B9B16-FD93-13F0-44DB-D0C59A218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3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80EAD-91EB-66F2-9C92-3105E6B5E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6232F-FFF0-3768-DC60-0A1A80B02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B0548C-32C7-A8EB-3D2A-2123A2FB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119E1F-7718-DF32-F002-F8705999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470194-8FDE-B463-586A-F61D460D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204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38504-75F5-7CA3-29B1-0D1311AB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959765-7575-D35D-308C-2530339F3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26CA78-68DB-0CBA-3B2F-21BE49BB2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E4B8DA-FD17-9889-68C2-0E4797AA7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D9D8DE-64F0-543D-5A11-37A5A6E4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76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4DE0D-B3B3-2CF6-C800-D29FE513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D3F871-3C39-4D0A-CEBA-2CD6BDDB4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848E7-C3C6-AF3F-E2DF-784D24358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627AB4-0252-B5EC-AD79-2A4DEAD6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606A81-2B21-938C-E3D5-A78E79873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13FF18-7B6E-E656-6427-EF3D55D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47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6E220-2686-AA3D-DB09-A858DF464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2A091E-61DE-E1D5-D948-74BBAB3A9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C98F43-2D16-A955-A410-83815015B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FA53E0-FAC8-DF76-CD78-8917FF03A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D9A456F-2DA2-F703-09D7-58E43B69AF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435B0CC-413B-18C6-6B75-94B6AE4A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A55B7D3-2F4B-C225-ECFF-400DB823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5E19533-7DEA-B92A-52E2-3400858C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545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DB535-5DE5-A0DB-9FD8-65B8C6B5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097509A-A47A-6BC8-FDEA-3DD74C33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6978FA-7CF6-497A-E38C-A20E3400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2EF5147-A0AC-8796-49C1-F3C11FDAF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90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2EBE9F-BE90-093E-E3F7-F456BF9A3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470D97-0A77-7F49-B516-F0B5FEEA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85527B-12FB-3874-E8AD-EBC1DDE8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80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70384-FF34-40FC-19DD-CE963A23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F6627B-8C66-F0D2-2248-5A61B0A8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AC8BF5-57C1-C3CA-9E91-59E0FAC44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58CB0A-21B6-F2EE-1281-78E6632C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88F268-EE27-5ABD-92D9-8FFF3D30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F2D73C-65D8-1DF3-4F8A-584BA54F3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30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DBA74-64C4-510E-AE4B-BA9E0448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2EDA084-2F35-2B88-43E6-6FBEAEDC4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F72140-0DE0-46C8-C294-D40C3EED6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FE77AF-AE9A-DD7B-8FBB-842C61FB0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89D41C-3CE5-58CA-2EFE-B5B638E5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CEBB47-47FC-D5C7-DBE7-41D731B93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01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02F24-82ED-D87F-A011-D8DC19F9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2EA714-99A8-0D35-8B32-673C352E8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136D4A-0260-ACA8-70B7-39696565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345CBA-4EC5-3DE8-0C60-A5C3FB2C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0D2C99-01B3-7F29-DA4A-830B4C07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72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8DEBD6-D433-B74C-201D-153917C89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9C8A16-1F22-552D-80D7-2CB18D03C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53847D-E86F-C07F-816C-8E7DFC919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C39E92-5954-FE0E-91A8-839D9519D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86675-13FB-1ACA-C7FB-0EA67EAF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58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D487CA-A5F6-272B-E3C2-2A9E47163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88F0F9-0493-786D-D100-B27D99F4B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EFB9CB-A722-A847-BE8C-F0845A795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A40FB-4E3A-42BB-83BC-778BA9492ABF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08B5DC-CBF3-446D-D0B3-951246EAB4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55B71-29B1-F698-3F2C-33BB76E8A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991519-6662-45FC-B39A-9AD92343D2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9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AF437-22FE-8A38-A2FF-079601EB6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3921" y="406400"/>
            <a:ext cx="9144000" cy="2387600"/>
          </a:xfrm>
        </p:spPr>
        <p:txBody>
          <a:bodyPr/>
          <a:lstStyle/>
          <a:p>
            <a:r>
              <a:rPr lang="pt-BR" dirty="0"/>
              <a:t>Injeção intradérmica	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9DB501-72A1-ED8E-7FA6-E572E74EA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Profa. Lizandra Alvares Félix Barros</a:t>
            </a:r>
          </a:p>
        </p:txBody>
      </p:sp>
    </p:spTree>
    <p:extLst>
      <p:ext uri="{BB962C8B-B14F-4D97-AF65-F5344CB8AC3E}">
        <p14:creationId xmlns:p14="http://schemas.microsoft.com/office/powerpoint/2010/main" val="325827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C0A1C-D088-36C6-63EF-CEDA2528D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Conceito de Injeção intradérmica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551AEC-A086-FB35-12CE-1B12ED0A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5920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rgbClr val="424242"/>
                </a:solidFill>
                <a:highlight>
                  <a:srgbClr val="FFFFFF"/>
                </a:highlight>
                <a:latin typeface="Lato" panose="020F0502020204030203" pitchFamily="34" charset="0"/>
              </a:rPr>
              <a:t>É o ato de preparar e administrar os medicamentos diretamente na derme por meio de punção. </a:t>
            </a:r>
          </a:p>
          <a:p>
            <a:r>
              <a:rPr lang="pt-BR" b="0" i="0" dirty="0">
                <a:solidFill>
                  <a:srgbClr val="424242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É uma via de absorção muito lenta, utilizada principalmente na administração da vacina BCG. </a:t>
            </a:r>
          </a:p>
          <a:p>
            <a:r>
              <a:rPr lang="pt-BR" b="0" i="0" dirty="0">
                <a:solidFill>
                  <a:srgbClr val="424242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A seringa mais apropriada é a de 1 </a:t>
            </a:r>
            <a:r>
              <a:rPr lang="pt-BR" b="0" i="0" dirty="0" err="1">
                <a:solidFill>
                  <a:srgbClr val="424242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mL</a:t>
            </a:r>
            <a:r>
              <a:rPr lang="pt-BR" b="0" i="0" dirty="0">
                <a:solidFill>
                  <a:srgbClr val="424242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 e a agulha deve ser pequena, fina e com bisel curto (entre 10 e 13 mm de comprimento, 3,8 e 4,5 </a:t>
            </a:r>
            <a:r>
              <a:rPr lang="pt-BR" b="0" i="0" dirty="0" err="1">
                <a:solidFill>
                  <a:srgbClr val="424242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dec</a:t>
            </a:r>
            <a:r>
              <a:rPr lang="pt-BR" b="0" i="0" dirty="0">
                <a:solidFill>
                  <a:srgbClr val="424242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/mm de calibre) e deve ser introduzida em um ângulo de 5 a 15°, com bisel direcionado para cima</a:t>
            </a:r>
            <a:endParaRPr lang="pt-BR" dirty="0"/>
          </a:p>
          <a:p>
            <a:endParaRPr lang="pt-BR" dirty="0"/>
          </a:p>
          <a:p>
            <a:r>
              <a:rPr lang="pt-BR" sz="3600" b="1" dirty="0">
                <a:solidFill>
                  <a:srgbClr val="FF0000"/>
                </a:solidFill>
              </a:rPr>
              <a:t>Volume máximo:</a:t>
            </a:r>
          </a:p>
          <a:p>
            <a:pPr marL="0" indent="0">
              <a:buNone/>
            </a:pPr>
            <a:r>
              <a:rPr lang="pt-BR" dirty="0"/>
              <a:t>	0,5ml;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10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9304E4-A558-A987-B065-A4270BD16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Auxiliar diagnóstico; </a:t>
            </a:r>
          </a:p>
          <a:p>
            <a:r>
              <a:rPr lang="pt-BR" dirty="0"/>
              <a:t>Verificar sensibilidade a alérgenos e reações de hipersensibilidade; </a:t>
            </a:r>
          </a:p>
          <a:p>
            <a:r>
              <a:rPr lang="pt-BR" dirty="0"/>
              <a:t>Dessensibilizar; </a:t>
            </a:r>
          </a:p>
          <a:p>
            <a:r>
              <a:rPr lang="pt-BR" dirty="0"/>
              <a:t>Aplicar medicamentos e vacinas.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5A00CD2-83A6-C030-234D-DF09144F36B7}"/>
              </a:ext>
            </a:extLst>
          </p:cNvPr>
          <p:cNvSpPr txBox="1"/>
          <p:nvPr/>
        </p:nvSpPr>
        <p:spPr>
          <a:xfrm>
            <a:off x="838200" y="496371"/>
            <a:ext cx="609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dirty="0"/>
              <a:t>Finalidades:</a:t>
            </a:r>
          </a:p>
        </p:txBody>
      </p:sp>
      <p:pic>
        <p:nvPicPr>
          <p:cNvPr id="2050" name="Picture 2" descr="Via Intradermica Vantagens e Desvantagens - ABC da Enfermagem!">
            <a:extLst>
              <a:ext uri="{FF2B5EF4-FFF2-40B4-BE49-F238E27FC236}">
                <a16:creationId xmlns:a16="http://schemas.microsoft.com/office/drawing/2014/main" id="{3B236194-0F85-848D-DF58-616A71760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409" y="2896068"/>
            <a:ext cx="5536463" cy="362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94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659D6-1087-A2A5-C342-9E4FD42B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Materiais: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0F49F8-BC0E-4A68-F760-3999CA0AC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28" y="1612537"/>
            <a:ext cx="10515600" cy="4653352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Par de luvas (látex, vinila) descartável</a:t>
            </a:r>
          </a:p>
          <a:p>
            <a:r>
              <a:rPr lang="pt-BR" dirty="0"/>
              <a:t>Bandeja; </a:t>
            </a:r>
          </a:p>
          <a:p>
            <a:r>
              <a:rPr lang="pt-BR" dirty="0"/>
              <a:t>Medicamento conforme prescrito; </a:t>
            </a:r>
          </a:p>
          <a:p>
            <a:r>
              <a:rPr lang="pt-BR" dirty="0"/>
              <a:t>1 seringa (geralmente de 1 ml); </a:t>
            </a:r>
          </a:p>
          <a:p>
            <a:r>
              <a:rPr lang="pt-BR" dirty="0"/>
              <a:t>1 agulha para aspirar medicação (40mm x 12mm ou 30mm x 10mm); </a:t>
            </a:r>
          </a:p>
          <a:p>
            <a:r>
              <a:rPr lang="pt-BR" dirty="0"/>
              <a:t>1 agulha para administrar medicação intradérmica (13mm x 4,5mm, 10mmx5mm ou 15mmx3mm); </a:t>
            </a:r>
          </a:p>
          <a:p>
            <a:r>
              <a:rPr lang="pt-BR" dirty="0"/>
              <a:t>Algodão; </a:t>
            </a:r>
          </a:p>
          <a:p>
            <a:r>
              <a:rPr lang="pt-BR" dirty="0"/>
              <a:t>Álcool 70% (exceto para teste imunológicos);</a:t>
            </a:r>
          </a:p>
          <a:p>
            <a:r>
              <a:rPr lang="pt-BR" dirty="0"/>
              <a:t>Fita adesiva.</a:t>
            </a:r>
          </a:p>
        </p:txBody>
      </p:sp>
    </p:spTree>
    <p:extLst>
      <p:ext uri="{BB962C8B-B14F-4D97-AF65-F5344CB8AC3E}">
        <p14:creationId xmlns:p14="http://schemas.microsoft.com/office/powerpoint/2010/main" val="127554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7535A-C424-7C04-1401-30606564A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Descrição da técnica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8C792C-BFB1-CD04-D891-7F64E16FE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636" y="1424066"/>
            <a:ext cx="11167672" cy="50688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1. Higienizar as mãos </a:t>
            </a:r>
          </a:p>
          <a:p>
            <a:pPr marL="0" indent="0">
              <a:buNone/>
            </a:pPr>
            <a:r>
              <a:rPr lang="pt-BR" dirty="0"/>
              <a:t>2. Verificar a prescrição médica e seguir os 9 certos da administração de medicação: paciente certo, medicação certa, via certa, dose certa, horário certo, registro certo, orientação certa, forma farmacêutica certa e a resposta certa; </a:t>
            </a:r>
          </a:p>
          <a:p>
            <a:pPr marL="0" indent="0">
              <a:buNone/>
            </a:pPr>
            <a:r>
              <a:rPr lang="pt-BR" dirty="0"/>
              <a:t>3. Preparar o material; </a:t>
            </a:r>
          </a:p>
          <a:p>
            <a:pPr marL="0" indent="0">
              <a:buNone/>
            </a:pPr>
            <a:r>
              <a:rPr lang="pt-BR" dirty="0"/>
              <a:t>4. Levar a bandeja próximo ao leito do cliente; </a:t>
            </a:r>
          </a:p>
          <a:p>
            <a:pPr marL="0" indent="0">
              <a:buNone/>
            </a:pPr>
            <a:r>
              <a:rPr lang="pt-BR" dirty="0"/>
              <a:t>5. Conferir o nome completo do cliente, leito, medicamento e via de administração; </a:t>
            </a:r>
          </a:p>
          <a:p>
            <a:pPr marL="0" indent="0">
              <a:buNone/>
            </a:pPr>
            <a:r>
              <a:rPr lang="pt-BR" dirty="0"/>
              <a:t>6. Explicar ao cliente e ao acompanhante o procedimento e informar o medicamento a ser administrado; </a:t>
            </a:r>
          </a:p>
          <a:p>
            <a:pPr marL="0" indent="0">
              <a:buNone/>
            </a:pPr>
            <a:r>
              <a:rPr lang="pt-BR" dirty="0"/>
              <a:t>7. Posicionar o cliente de maneira confortável e adequada para a realização do procedimento; </a:t>
            </a:r>
          </a:p>
        </p:txBody>
      </p:sp>
    </p:spTree>
    <p:extLst>
      <p:ext uri="{BB962C8B-B14F-4D97-AF65-F5344CB8AC3E}">
        <p14:creationId xmlns:p14="http://schemas.microsoft.com/office/powerpoint/2010/main" val="2551313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D96DC8-9D6A-BCF8-490F-B88003775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09" y="232347"/>
            <a:ext cx="11002781" cy="63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8. Escolher o local para administração do medicamento, que poderão ser as seguintes regiões: parte ventral do antebraço, parte superior do tórax, superior do braço e da região escapular; </a:t>
            </a:r>
          </a:p>
          <a:p>
            <a:pPr marL="0" indent="0">
              <a:buNone/>
            </a:pPr>
            <a:r>
              <a:rPr lang="pt-BR" dirty="0"/>
              <a:t>9. Calçar luvas de procedimento; </a:t>
            </a:r>
          </a:p>
          <a:p>
            <a:pPr marL="0" indent="0">
              <a:buNone/>
            </a:pPr>
            <a:r>
              <a:rPr lang="pt-BR" dirty="0"/>
              <a:t>10. Retirar o conjunto de seringa e agulha da embalagem; </a:t>
            </a:r>
          </a:p>
          <a:p>
            <a:pPr marL="0" indent="0">
              <a:buNone/>
            </a:pPr>
            <a:r>
              <a:rPr lang="pt-BR" dirty="0"/>
              <a:t>11. Fazer a antissepsia da região utilizando algodão com Álcool 70%, fazer movimento em espiral com bola de algodão, iniciando pelo ponto onde será feita a aplicação, desprezando o algodão; </a:t>
            </a:r>
          </a:p>
          <a:p>
            <a:pPr marL="0" indent="0">
              <a:buNone/>
            </a:pPr>
            <a:r>
              <a:rPr lang="pt-BR" dirty="0"/>
              <a:t>12. Distender a pele do local de aplicação, com ajuda dos dedos polegar e indicador;</a:t>
            </a:r>
          </a:p>
          <a:p>
            <a:pPr marL="0" indent="0">
              <a:buNone/>
            </a:pPr>
            <a:r>
              <a:rPr lang="pt-BR" dirty="0"/>
              <a:t>13. Introduzir a agulha na pele, com bisel voltado para cima, em ângulo de 15°, quase paralelamente à pele, até o bisel desaparecer. Não é necessário aspirar após a introdução da agulha, devido às condições anatômicas da derme, relacionada a vasos e nervos; </a:t>
            </a:r>
          </a:p>
        </p:txBody>
      </p:sp>
    </p:spTree>
    <p:extLst>
      <p:ext uri="{BB962C8B-B14F-4D97-AF65-F5344CB8AC3E}">
        <p14:creationId xmlns:p14="http://schemas.microsoft.com/office/powerpoint/2010/main" val="355855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1AFBF0-09E1-AC2C-54C5-41938EA7C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636" y="494674"/>
            <a:ext cx="11137692" cy="60110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14. Injetar lentamente até </a:t>
            </a:r>
            <a:r>
              <a:rPr lang="pt-BR" dirty="0">
                <a:highlight>
                  <a:srgbClr val="FFFF00"/>
                </a:highlight>
              </a:rPr>
              <a:t>formar uma pequena pápula </a:t>
            </a:r>
            <a:r>
              <a:rPr lang="pt-BR" dirty="0"/>
              <a:t>logo abaixo da pele; </a:t>
            </a:r>
          </a:p>
          <a:p>
            <a:pPr marL="0" indent="0">
              <a:buNone/>
            </a:pPr>
            <a:r>
              <a:rPr lang="pt-BR" dirty="0"/>
              <a:t>15. Retirar a agulha em movimento rápido e único; </a:t>
            </a:r>
          </a:p>
          <a:p>
            <a:pPr marL="0" indent="0">
              <a:buNone/>
            </a:pPr>
            <a:r>
              <a:rPr lang="pt-BR" dirty="0"/>
              <a:t>16. Observar as reações do cliente; </a:t>
            </a:r>
          </a:p>
          <a:p>
            <a:pPr marL="0" indent="0">
              <a:buNone/>
            </a:pPr>
            <a:r>
              <a:rPr lang="pt-BR" dirty="0"/>
              <a:t>17. Deixar o cliente em posição confortável e a mesa de cabeceira do paciente em ordem; </a:t>
            </a:r>
          </a:p>
          <a:p>
            <a:pPr marL="0" indent="0">
              <a:buNone/>
            </a:pPr>
            <a:r>
              <a:rPr lang="pt-BR" dirty="0"/>
              <a:t>18. Desprezar o conjunto de seringa e agulha </a:t>
            </a:r>
            <a:r>
              <a:rPr lang="pt-BR" dirty="0">
                <a:solidFill>
                  <a:srgbClr val="FF0000"/>
                </a:solidFill>
              </a:rPr>
              <a:t>(sem reencapá-la) </a:t>
            </a:r>
            <a:r>
              <a:rPr lang="pt-BR" dirty="0"/>
              <a:t>na caixa de descarte de material perfurocortante; </a:t>
            </a:r>
          </a:p>
          <a:p>
            <a:pPr marL="0" indent="0">
              <a:buNone/>
            </a:pPr>
            <a:r>
              <a:rPr lang="pt-BR" dirty="0"/>
              <a:t>19. Recolher o que deve ser guardado, desprezar o restante do material utilizado no lixo apropriado;</a:t>
            </a:r>
          </a:p>
          <a:p>
            <a:pPr marL="0" indent="0">
              <a:buNone/>
            </a:pPr>
            <a:r>
              <a:rPr lang="pt-BR" dirty="0"/>
              <a:t>20. Retirar as luvas de procedimento; </a:t>
            </a:r>
          </a:p>
          <a:p>
            <a:pPr marL="0" indent="0">
              <a:buNone/>
            </a:pPr>
            <a:r>
              <a:rPr lang="pt-BR" dirty="0"/>
              <a:t>21. Higienizar as mãos; </a:t>
            </a:r>
          </a:p>
          <a:p>
            <a:pPr marL="0" indent="0">
              <a:buNone/>
            </a:pPr>
            <a:r>
              <a:rPr lang="pt-BR" dirty="0"/>
              <a:t>22. Registrar na folha de observações complementares de enfermagem e comunicar ao enfermeiro aspectos relacionados recusa, reações do cliente; </a:t>
            </a:r>
          </a:p>
          <a:p>
            <a:pPr marL="0" indent="0">
              <a:buNone/>
            </a:pPr>
            <a:r>
              <a:rPr lang="pt-BR" dirty="0"/>
              <a:t>23. Checar a prescrição médica conforme normativa.</a:t>
            </a:r>
          </a:p>
        </p:txBody>
      </p:sp>
    </p:spTree>
    <p:extLst>
      <p:ext uri="{BB962C8B-B14F-4D97-AF65-F5344CB8AC3E}">
        <p14:creationId xmlns:p14="http://schemas.microsoft.com/office/powerpoint/2010/main" val="703287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BB2D1-81F4-75AE-61A4-8473F6289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FED88E-4E9C-ABCE-A6DA-441C3C79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PROCEDIMENTO OPERACIONAL PADRÃO- INJEÇÃO POR VIA INTRADÉRMICA (ID) Data  01/09/2021 Numero POP-21 Revisão 0 Folha 02/02 Data">
            <a:extLst>
              <a:ext uri="{FF2B5EF4-FFF2-40B4-BE49-F238E27FC236}">
                <a16:creationId xmlns:a16="http://schemas.microsoft.com/office/drawing/2014/main" id="{BE9357F4-92A8-C28D-AD0A-3F2597192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681037"/>
            <a:ext cx="6989763" cy="526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227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E2AEA-B0D7-BE5D-BDF2-6A2B6037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68D88B-435A-2BAC-E88F-8DF8B26EE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4520"/>
            <a:ext cx="10515600" cy="2022443"/>
          </a:xfrm>
        </p:spPr>
        <p:txBody>
          <a:bodyPr>
            <a:normAutofit/>
          </a:bodyPr>
          <a:lstStyle/>
          <a:p>
            <a:r>
              <a:rPr lang="pt-BR" dirty="0"/>
              <a:t>Imediatamente após a injeção da solução aparece no local uma pápula de aspecto esbranquiçado e poroso (tipo casca de laranja), com bordas bem nítidas e delimitadas; </a:t>
            </a:r>
          </a:p>
          <a:p>
            <a:r>
              <a:rPr lang="pt-BR" dirty="0"/>
              <a:t>A pápula formada desaparece posteriormente.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51AD082-689B-2717-F3F1-AE4292999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63" y="408482"/>
            <a:ext cx="11280704" cy="370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75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A5CE2-4338-3467-874E-EB1517373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72" y="53532"/>
            <a:ext cx="10515600" cy="1325563"/>
          </a:xfrm>
        </p:spPr>
        <p:txBody>
          <a:bodyPr/>
          <a:lstStyle/>
          <a:p>
            <a:r>
              <a:rPr lang="pt-BR" dirty="0"/>
              <a:t>Cuidados: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77B899-68EA-99E7-A7ED-DAB8E9789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646" y="1109272"/>
            <a:ext cx="11152682" cy="5383603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O volume máximo indicado para administração no tecido intradérmico é de 0,5ml;</a:t>
            </a:r>
          </a:p>
          <a:p>
            <a:r>
              <a:rPr lang="pt-BR" dirty="0"/>
              <a:t>Em clientes hipersensíveis aos antígenos utilizados em teste alérgico pode-se desenvolver uma reação anafilática grave, o que requer procedimentos emergenciais de reanimação; </a:t>
            </a:r>
          </a:p>
          <a:p>
            <a:r>
              <a:rPr lang="pt-BR" dirty="0"/>
              <a:t>Na injeção intradérmica para vacinas, especialmente, o uso do álcool não é indicado para evitar uma possível interação com o líquido injetável, em face da presença dos poros e pelo fato de o líquido ser depositado muito próximo da epiderme;</a:t>
            </a:r>
          </a:p>
          <a:p>
            <a:r>
              <a:rPr lang="pt-BR" dirty="0"/>
              <a:t>Em casos de teste de sensibilidade e vacinas (imunobiológicos), não se deve utilizar antissépticos, sendo necessário apenas lavar com água e sabão e secar; </a:t>
            </a:r>
          </a:p>
          <a:p>
            <a:r>
              <a:rPr lang="pt-BR" dirty="0"/>
              <a:t>Não massagear o local de aplicação do medicamento. Isto pode causar irritação no tecido subjacente, podendo comprometer o efeito dos testes alérgicos.</a:t>
            </a:r>
          </a:p>
        </p:txBody>
      </p:sp>
    </p:spTree>
    <p:extLst>
      <p:ext uri="{BB962C8B-B14F-4D97-AF65-F5344CB8AC3E}">
        <p14:creationId xmlns:p14="http://schemas.microsoft.com/office/powerpoint/2010/main" val="68798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9EA85-7DB3-FE04-0E6B-3E3F64C4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Vídeo: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529630-EDC5-A927-850F-2BA0073B9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155"/>
            <a:ext cx="10515600" cy="2131778"/>
          </a:xfrm>
        </p:spPr>
        <p:txBody>
          <a:bodyPr/>
          <a:lstStyle/>
          <a:p>
            <a:r>
              <a:rPr lang="pt-BR" dirty="0"/>
              <a:t>https://www.youtube.com/watch?v=7ykPM4YP6yY</a:t>
            </a:r>
          </a:p>
        </p:txBody>
      </p:sp>
    </p:spTree>
    <p:extLst>
      <p:ext uri="{BB962C8B-B14F-4D97-AF65-F5344CB8AC3E}">
        <p14:creationId xmlns:p14="http://schemas.microsoft.com/office/powerpoint/2010/main" val="32997743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799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Lato</vt:lpstr>
      <vt:lpstr>Tema do Office</vt:lpstr>
      <vt:lpstr>Injeção intradérmica </vt:lpstr>
      <vt:lpstr>Conceito de Injeção intradérmica</vt:lpstr>
      <vt:lpstr>Apresentação do PowerPoint</vt:lpstr>
      <vt:lpstr>Materiais:</vt:lpstr>
      <vt:lpstr>Descrição da técnica</vt:lpstr>
      <vt:lpstr>Apresentação do PowerPoint</vt:lpstr>
      <vt:lpstr>Apresentação do PowerPoint</vt:lpstr>
      <vt:lpstr>Apresentação do PowerPoint</vt:lpstr>
      <vt:lpstr>Apresentação do PowerPoint</vt:lpstr>
      <vt:lpstr>Cuidados: </vt:lpstr>
      <vt:lpstr>Vídeo: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Cesar</dc:creator>
  <cp:lastModifiedBy>Antonio Cesar</cp:lastModifiedBy>
  <cp:revision>7</cp:revision>
  <dcterms:created xsi:type="dcterms:W3CDTF">2024-08-16T19:57:57Z</dcterms:created>
  <dcterms:modified xsi:type="dcterms:W3CDTF">2024-08-20T04:04:55Z</dcterms:modified>
</cp:coreProperties>
</file>