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7" r:id="rId5"/>
    <p:sldId id="261" r:id="rId6"/>
    <p:sldId id="262" r:id="rId7"/>
    <p:sldId id="263" r:id="rId8"/>
    <p:sldId id="264" r:id="rId9"/>
    <p:sldId id="265" r:id="rId10"/>
    <p:sldId id="258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FD1C46-2064-48F1-B974-D36D5B9EC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B1E1468-2829-4C15-93C8-E72BE18007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9C25E4D-207F-4416-962C-B50F8BBFF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782E-ACE5-4248-AE41-EDB5B22E375B}" type="datetimeFigureOut">
              <a:rPr lang="pt-BR" smtClean="0"/>
              <a:t>04/09/2024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D68974-BF0A-4947-A2B3-2EA660A7E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17B4CF1-AD0C-4EC8-A505-B8BBD1F60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CE5B7-09B3-4857-8F4F-53225A20D6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8649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BA379F-4945-4760-829D-CCEAA151E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0593857-6D16-4D7F-AE7F-AAE3C49BA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90C001C-4DDE-4DAD-9B45-83DBD8042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782E-ACE5-4248-AE41-EDB5B22E375B}" type="datetimeFigureOut">
              <a:rPr lang="pt-BR" smtClean="0"/>
              <a:t>04/09/2024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AE63AE-1AAD-4E0B-8420-33504F9BA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C46D234-73E8-4E7C-A3FA-302E992CD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CE5B7-09B3-4857-8F4F-53225A20D6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8075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603536-C3F8-405E-8898-C727D70C5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EE442A4-CD13-4119-BA18-DB05846A4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4341E74-90ED-4AEA-B543-50EE80E21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782E-ACE5-4248-AE41-EDB5B22E375B}" type="datetimeFigureOut">
              <a:rPr lang="pt-BR" smtClean="0"/>
              <a:t>04/09/2024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592796-EBA5-48CC-A726-86A9F0372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2FBF73-58CB-4C09-86A8-8D1B7DEBF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CE5B7-09B3-4857-8F4F-53225A20D6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3855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879AD9-459C-4494-865D-B800FBD9E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A5004F7-D3B9-4908-A05A-876F057DD2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B1C89B3-82BE-4773-8BFB-9A465CB199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B248DEA-B387-4419-8A5B-91E36EFC5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782E-ACE5-4248-AE41-EDB5B22E375B}" type="datetimeFigureOut">
              <a:rPr lang="pt-BR" smtClean="0"/>
              <a:t>04/09/2024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B7B105D-FDB5-44CF-A631-5ADBAE93E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BC14AAA-0CFD-4C17-9DEA-F00A4DAB4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CE5B7-09B3-4857-8F4F-53225A20D6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5148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A3114C-978C-404C-99D7-910551423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802D581-723A-447B-935E-7946E962D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CF939AC-BFFF-48E6-86C7-39C3991160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4C0BA11-2369-4038-A47E-67CD5E66AD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2DC1F39-7D01-4D4F-8EC5-706F8ADB9D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894CF32-9917-4E3B-A66D-A4D4004B3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782E-ACE5-4248-AE41-EDB5B22E375B}" type="datetimeFigureOut">
              <a:rPr lang="pt-BR" smtClean="0"/>
              <a:t>04/09/2024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BD6A8E0-860E-499F-8C61-AD2E11C25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4AF5800-3690-4826-9F1D-967597D35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CE5B7-09B3-4857-8F4F-53225A20D6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1465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4162F1-6437-4D39-8A29-E67A7487E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B726DA7-6CBF-4BC6-814B-F115CE816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782E-ACE5-4248-AE41-EDB5B22E375B}" type="datetimeFigureOut">
              <a:rPr lang="pt-BR" smtClean="0"/>
              <a:t>04/09/2024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1BE9C2D-085B-4CC1-A649-45CB87009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583155B-2F36-4E54-A574-47BFD9FEF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CE5B7-09B3-4857-8F4F-53225A20D6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9978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020EB0A-1225-4EF0-B210-F75007119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782E-ACE5-4248-AE41-EDB5B22E375B}" type="datetimeFigureOut">
              <a:rPr lang="pt-BR" smtClean="0"/>
              <a:t>04/09/2024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6AD85EB-0F75-4466-80B3-EB5564DB6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5253F93-EDCF-4DDB-BE96-A3C6DD0ED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CE5B7-09B3-4857-8F4F-53225A20D6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0078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BE37B6-CC12-42CF-8F27-538D17F2E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823E7F9-8B3F-460A-B53D-0322529BD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28D9685-BE07-48C3-AAB9-AB64725C08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4F47B8B-51E5-4F2A-89CB-0E9F9D2D3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782E-ACE5-4248-AE41-EDB5B22E375B}" type="datetimeFigureOut">
              <a:rPr lang="pt-BR" smtClean="0"/>
              <a:t>04/09/2024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0672B76-D4B9-481D-9A78-D420FA0E5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062B865-9AF8-4AAD-A5EE-69089E220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CE5B7-09B3-4857-8F4F-53225A20D6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2096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3E7DD2-413B-4B7E-93AD-893DCDA30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1A0ABD4-2CA3-4D92-8868-AF618F346D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2C34E7C-6ED3-45D6-B473-29B7A5C130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8068A73-EF22-47E6-9EB2-69D35EE3A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782E-ACE5-4248-AE41-EDB5B22E375B}" type="datetimeFigureOut">
              <a:rPr lang="pt-BR" smtClean="0"/>
              <a:t>04/09/2024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3A5BF8F-2623-4C9C-B1C7-2FB5E577F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C512DDA-3852-4718-B70D-2299E8102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CE5B7-09B3-4857-8F4F-53225A20D6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7711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2711F0-EBCB-48CD-B095-114EB9B34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E35832A-9B72-4770-9C6B-B41F87C84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063F009-C0D4-405D-A49F-C79348138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782E-ACE5-4248-AE41-EDB5B22E375B}" type="datetimeFigureOut">
              <a:rPr lang="pt-BR" smtClean="0"/>
              <a:t>04/09/2024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C885548-25C1-4E29-AE4E-79F166D86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7C3FFD-2B25-439C-8D78-C8625CE67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CE5B7-09B3-4857-8F4F-53225A20D6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4270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A26915A-9744-40AD-910A-627D27BD02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997190C-E02E-42E5-9DBC-E7600D2737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6ADDBFE-D69F-4DB1-8744-EC98DDAA6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782E-ACE5-4248-AE41-EDB5B22E375B}" type="datetimeFigureOut">
              <a:rPr lang="pt-BR" smtClean="0"/>
              <a:t>04/09/2024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82AFFB5-AFAE-47C8-9C48-0F1CD98ED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36AF4A6-EB16-4EBB-92DE-856954CEA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CE5B7-09B3-4857-8F4F-53225A20D6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4584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B649972-5238-4641-8949-C1851AB71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6AFFAFD-0779-4BDA-B436-FAAE0B6C6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BC6A9DB-42C6-4A6F-9927-A468B3AF79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F782E-ACE5-4248-AE41-EDB5B22E375B}" type="datetimeFigureOut">
              <a:rPr lang="pt-BR" smtClean="0"/>
              <a:t>04/09/2024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44AA21-F712-4B84-81CB-1DF7F8D9D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805089F-EA7A-4A2B-B51F-EBA900D7AB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CE5B7-09B3-4857-8F4F-53225A20D6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4707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fen.gov.br/wp-content/uploads/2022/11/Parecer-referente-PAD-1190-2021.pd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1C2FF3-5525-4D69-8890-683B221FAB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PRESCRIÇÃO DE MEDICAMENTOS PELO ENFERMEIRO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9B1A27D-BDC7-4678-BF3B-6356EF8EF1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b="1" dirty="0"/>
              <a:t>Aspectos ético e legais</a:t>
            </a:r>
          </a:p>
          <a:p>
            <a:endParaRPr lang="pt-BR" b="1" dirty="0"/>
          </a:p>
          <a:p>
            <a:r>
              <a:rPr lang="pt-BR" b="1" dirty="0"/>
              <a:t>Professora Lizandra Alvares Félix Barros</a:t>
            </a:r>
          </a:p>
        </p:txBody>
      </p:sp>
    </p:spTree>
    <p:extLst>
      <p:ext uri="{BB962C8B-B14F-4D97-AF65-F5344CB8AC3E}">
        <p14:creationId xmlns:p14="http://schemas.microsoft.com/office/powerpoint/2010/main" val="1183525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9A90A0-29E2-4B21-9DB3-B1AC7E2EEDB2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pt-BR" b="1" dirty="0"/>
              <a:t>Lei n.º 7.498, de 25 de junho de 1986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8C94CB8-8D1D-4CB6-81B4-0D39363F6D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817" y="1825625"/>
            <a:ext cx="10942983" cy="4840218"/>
          </a:xfrm>
        </p:spPr>
        <p:txBody>
          <a:bodyPr>
            <a:normAutofit lnSpcReduction="10000"/>
          </a:bodyPr>
          <a:lstStyle/>
          <a:p>
            <a:r>
              <a:rPr lang="pt-BR" dirty="0"/>
              <a:t>Regulamentação do exercício da enfermagem, dispõe na sua </a:t>
            </a:r>
            <a:r>
              <a:rPr lang="pt-BR" dirty="0" err="1"/>
              <a:t>alíena</a:t>
            </a:r>
            <a:r>
              <a:rPr lang="pt-BR" dirty="0"/>
              <a:t> “c”, II, do seu Art. 11, que o Enfermeiro exerce todas as atividades de enfermagem, cabendo-lhe como integrante da equipe de saúde promover a prescrição de medicamentos estabelecidos em programas de saúde pública e em rotina aprovada pela instituição de saúde, senão vejamos:</a:t>
            </a:r>
          </a:p>
          <a:p>
            <a:pPr marL="457200" lvl="1" indent="0">
              <a:buNone/>
            </a:pPr>
            <a:r>
              <a:rPr lang="pt-BR" dirty="0"/>
              <a:t>“Art. 11. O Enfermeiro exerce todas as atividades de enfermagem, cabendo-lhe:</a:t>
            </a:r>
          </a:p>
          <a:p>
            <a:pPr marL="457200" lvl="1" indent="0">
              <a:buNone/>
            </a:pPr>
            <a:r>
              <a:rPr lang="pt-BR" dirty="0"/>
              <a:t>I – privativamente:</a:t>
            </a:r>
          </a:p>
          <a:p>
            <a:pPr marL="457200" lvl="1" indent="0">
              <a:buNone/>
            </a:pPr>
            <a:r>
              <a:rPr lang="pt-BR" dirty="0"/>
              <a:t>[…]</a:t>
            </a:r>
          </a:p>
          <a:p>
            <a:pPr marL="457200" lvl="1" indent="0">
              <a:buNone/>
            </a:pPr>
            <a:r>
              <a:rPr lang="pt-BR" dirty="0"/>
              <a:t>II – como integrante da equipe de saúde:</a:t>
            </a:r>
          </a:p>
          <a:p>
            <a:pPr marL="457200" lvl="1" indent="0">
              <a:buNone/>
            </a:pPr>
            <a:r>
              <a:rPr lang="pt-BR" dirty="0"/>
              <a:t>[…]</a:t>
            </a:r>
          </a:p>
          <a:p>
            <a:pPr marL="457200" lvl="1" indent="0">
              <a:buNone/>
            </a:pPr>
            <a:r>
              <a:rPr lang="pt-BR" dirty="0"/>
              <a:t>c) </a:t>
            </a:r>
            <a:r>
              <a:rPr lang="pt-BR" u="sng" dirty="0"/>
              <a:t>prescrição de medicamentos</a:t>
            </a:r>
            <a:r>
              <a:rPr lang="pt-BR" dirty="0"/>
              <a:t> estabelecidos em programas de saúde pública e em rotina aprovada pela instituição de saúde;”</a:t>
            </a:r>
          </a:p>
          <a:p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99CF3FF-D4DB-429B-939B-536349BA410E}"/>
              </a:ext>
            </a:extLst>
          </p:cNvPr>
          <p:cNvSpPr/>
          <p:nvPr/>
        </p:nvSpPr>
        <p:spPr>
          <a:xfrm>
            <a:off x="838200" y="3896139"/>
            <a:ext cx="10515600" cy="25967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4840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FF1616-AD13-4AA0-B550-69538A6E7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339" y="365125"/>
            <a:ext cx="11118574" cy="1325563"/>
          </a:xfrm>
        </p:spPr>
        <p:txBody>
          <a:bodyPr>
            <a:normAutofit/>
          </a:bodyPr>
          <a:lstStyle/>
          <a:p>
            <a:r>
              <a:rPr lang="pt-BR" b="1" u="sng" dirty="0"/>
              <a:t>Portaria n.º 2.436, de 21 de setembro de 2017</a:t>
            </a:r>
            <a:br>
              <a:rPr lang="pt-BR" b="1" dirty="0"/>
            </a:br>
            <a:r>
              <a:rPr lang="pt-BR" b="1" dirty="0"/>
              <a:t> que aprova a Política Nacional de Atenção Básica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A79A0BE-8E05-472B-88E7-82C920EAE1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339" y="1825625"/>
            <a:ext cx="10810461" cy="4667250"/>
          </a:xfrm>
        </p:spPr>
        <p:txBody>
          <a:bodyPr>
            <a:normAutofit/>
          </a:bodyPr>
          <a:lstStyle/>
          <a:p>
            <a:r>
              <a:rPr lang="pt-BR" dirty="0"/>
              <a:t>Estabelecendo a revisão de diretrizes para a organização da Atenção Básica, no âmbito do Sistema Único de Saúde (SUS), reconhece o enfermeiro como prescritor, no </a:t>
            </a:r>
            <a:r>
              <a:rPr lang="pt-BR" b="1" dirty="0"/>
              <a:t>item 4.2.1</a:t>
            </a:r>
            <a:r>
              <a:rPr lang="pt-BR" dirty="0"/>
              <a:t>, veja:</a:t>
            </a:r>
          </a:p>
          <a:p>
            <a:pPr marL="457200" lvl="1" indent="0">
              <a:buNone/>
            </a:pPr>
            <a:r>
              <a:rPr lang="pt-BR" sz="2800" dirty="0"/>
              <a:t>“4.2.1 – Enfermeiro:</a:t>
            </a:r>
          </a:p>
          <a:p>
            <a:pPr marL="457200" lvl="1" indent="0">
              <a:buNone/>
            </a:pPr>
            <a:r>
              <a:rPr lang="pt-BR" sz="2800" dirty="0"/>
              <a:t>[…]</a:t>
            </a:r>
          </a:p>
          <a:p>
            <a:pPr marL="457200" lvl="1" indent="0">
              <a:buNone/>
            </a:pPr>
            <a:r>
              <a:rPr lang="pt-BR" sz="2800" dirty="0"/>
              <a:t>II – Realizar consulta de enfermagem, procedimentos, solicitar exames complementares, </a:t>
            </a:r>
            <a:r>
              <a:rPr lang="pt-BR" sz="2800" u="sng" dirty="0"/>
              <a:t>prescrever medicações conforme protocolos</a:t>
            </a:r>
            <a:r>
              <a:rPr lang="pt-BR" sz="2800" dirty="0"/>
              <a:t>, diretrizes clínicas e terapêuticas, ou outras normativas técnicas estabelecidas pelo gestor federal, estadual, municipal ou do Distrito Federal, observadas as disposições legais da profissão;”</a:t>
            </a:r>
          </a:p>
          <a:p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0D7642E-B571-4EDA-A4F0-1BF30E79A8A8}"/>
              </a:ext>
            </a:extLst>
          </p:cNvPr>
          <p:cNvSpPr/>
          <p:nvPr/>
        </p:nvSpPr>
        <p:spPr>
          <a:xfrm>
            <a:off x="1007165" y="3034748"/>
            <a:ext cx="10257183" cy="29419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2082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E8DF0F-81A3-43FB-A800-F9211B237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583" y="934968"/>
            <a:ext cx="10515600" cy="1325563"/>
          </a:xfrm>
        </p:spPr>
        <p:txBody>
          <a:bodyPr>
            <a:noAutofit/>
          </a:bodyPr>
          <a:lstStyle/>
          <a:p>
            <a:r>
              <a:rPr lang="pt-BR" sz="3600" b="1" u="sng" dirty="0"/>
              <a:t>Parecer de Conselheiro Federal </a:t>
            </a:r>
            <a:r>
              <a:rPr lang="pt-BR" sz="3600" b="1" u="sng" dirty="0" err="1"/>
              <a:t>n.°</a:t>
            </a:r>
            <a:r>
              <a:rPr lang="pt-BR" sz="3600" b="1" u="sng" dirty="0"/>
              <a:t> 180/2018/COFEN </a:t>
            </a:r>
            <a:r>
              <a:rPr lang="pt-BR" sz="3600" b="1" dirty="0"/>
              <a:t>que dispõe sobre a Prescrição de Medicamentos e Solicitação de Exames para TB na Atenção Básica :</a:t>
            </a:r>
            <a:br>
              <a:rPr lang="pt-BR" sz="3600" b="1" dirty="0"/>
            </a:br>
            <a:endParaRPr lang="pt-BR" sz="3600" b="1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264E623-4882-41F7-B13F-B503AD09AC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583" y="2647260"/>
            <a:ext cx="11131825" cy="4351338"/>
          </a:xfrm>
        </p:spPr>
        <p:txBody>
          <a:bodyPr>
            <a:normAutofit/>
          </a:bodyPr>
          <a:lstStyle/>
          <a:p>
            <a:r>
              <a:rPr lang="pt-BR" dirty="0"/>
              <a:t> (...) o enfermeiro tem competência técnica e legal para realizar a consulta de enfermagem, solicitar exames (BAAR, raio x de tórax, cultura, identificação e testes de sensibilidade para BK, prova tuberculínica, aconselhamento pré-teste e pós- teste rápido para diagnóstico de HIV sob autorização), iniciar o tratamento e </a:t>
            </a:r>
            <a:r>
              <a:rPr lang="pt-BR" u="sng" dirty="0"/>
              <a:t>prescrever medicações </a:t>
            </a:r>
            <a:r>
              <a:rPr lang="pt-BR" dirty="0"/>
              <a:t>do esquema básico de TB, realizar encaminhamentos, agendamentos e eventos que necessitem de sua supervisão ou orientação, observando os limites legais, técnicos e éticos da profissão.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23139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3AEA00-CE4C-4151-8C50-8AA9A3F23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82739" cy="1325563"/>
          </a:xfrm>
        </p:spPr>
        <p:txBody>
          <a:bodyPr>
            <a:normAutofit fontScale="90000"/>
          </a:bodyPr>
          <a:lstStyle/>
          <a:p>
            <a:r>
              <a:rPr lang="pt-BR" b="1" u="sng" dirty="0"/>
              <a:t>Parecer de Conselheira Federal </a:t>
            </a:r>
            <a:r>
              <a:rPr lang="pt-BR" b="1" u="sng" dirty="0" err="1"/>
              <a:t>n.°</a:t>
            </a:r>
            <a:r>
              <a:rPr lang="pt-BR" b="1" u="sng" dirty="0"/>
              <a:t> 240/2021/COFEN</a:t>
            </a:r>
            <a:br>
              <a:rPr lang="pt-BR" b="1" dirty="0"/>
            </a:br>
            <a:endParaRPr lang="pt-BR" b="1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95C67AB-6C7C-49B0-8070-C52973926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A conclusão apresenta-se a seguir:</a:t>
            </a:r>
          </a:p>
          <a:p>
            <a:pPr marL="0" indent="0">
              <a:buNone/>
            </a:pPr>
            <a:r>
              <a:rPr lang="pt-BR" dirty="0"/>
              <a:t>“Pelo exposto fica evidente que faz parte das atribuições do enfermeiro, a consulta de Enfermagem sistematizada, na qual pode solicitar exames de rotina e complementares, quando no exercício de suas atividades profissionais, bem como </a:t>
            </a:r>
            <a:r>
              <a:rPr lang="pt-BR" u="sng" dirty="0"/>
              <a:t>prescrever medicamentos</a:t>
            </a:r>
            <a:r>
              <a:rPr lang="pt-BR" dirty="0"/>
              <a:t> estabelecidos em protocolos ministeriais e em rotina aprovada pela instituição de saúde, como integrante da equipe de saúde. Além de encaminhar a outro profissional quando a necessidade da pessoa cuidada ultrapassar suas competências legais.”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33974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68D1DD-44B6-4332-8A28-1873FB737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426" y="500062"/>
            <a:ext cx="10515600" cy="1325563"/>
          </a:xfrm>
        </p:spPr>
        <p:txBody>
          <a:bodyPr/>
          <a:lstStyle/>
          <a:p>
            <a:r>
              <a:rPr lang="pt-BR" b="1" u="sng" dirty="0"/>
              <a:t>Parecer de Relatora ​n.º 280/2022/COFEN</a:t>
            </a:r>
            <a:br>
              <a:rPr lang="pt-BR" b="1" dirty="0"/>
            </a:br>
            <a:endParaRPr lang="pt-BR" b="1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BAD50F-C69E-41A1-AD77-937A464FC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Reforçando esse entendimento o Conselho Federal de Enfermagem (</a:t>
            </a:r>
            <a:r>
              <a:rPr lang="pt-BR" dirty="0" err="1"/>
              <a:t>Cofen</a:t>
            </a:r>
            <a:r>
              <a:rPr lang="pt-BR" dirty="0"/>
              <a:t>) aprovou no dia 25/11/2022 </a:t>
            </a:r>
            <a:r>
              <a:rPr lang="pt-BR" dirty="0">
                <a:hlinkClick r:id="rId2"/>
              </a:rPr>
              <a:t>parecer</a:t>
            </a:r>
            <a:r>
              <a:rPr lang="pt-BR" dirty="0"/>
              <a:t> que reforça a legalidade do enfermeiro na prescrição de medicamentos e exames laboratoriais e complementares na Atenção Básica, mediante protocolo. O parecer foi aprovado durante a 547ª Reunião Ordinária de Plenário (ROP).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30478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603EA3-6F2C-489C-B799-434D83FCE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Organização Pan-Americana de Saúde (OPAS)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DFA3910-CCCB-48F5-A5B3-8BBA00E2CB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dirty="0"/>
              <a:t>Documento Ampliação do Papel dos Enfermeiros na Atenção Primária à Saúde (APS)</a:t>
            </a:r>
          </a:p>
          <a:p>
            <a:r>
              <a:rPr lang="pt-BR" dirty="0"/>
              <a:t>Reconhece a legitimidade de atuação do enfermeiro quanto à prescrição de medicamentos e solicitação de exames laboratoriais, imagens diagnósticas ou dispositivos também é reforçada pela </a:t>
            </a:r>
            <a:r>
              <a:rPr lang="pt-BR" dirty="0" err="1"/>
              <a:t>recomentação</a:t>
            </a:r>
            <a:r>
              <a:rPr lang="pt-BR" dirty="0"/>
              <a:t> que caracteriza as práticas entre as setes atividades clínicas avançadas, definidas pelo Conselho Internacional de Enfermeiros (ICN).</a:t>
            </a:r>
          </a:p>
        </p:txBody>
      </p:sp>
    </p:spTree>
    <p:extLst>
      <p:ext uri="{BB962C8B-B14F-4D97-AF65-F5344CB8AC3E}">
        <p14:creationId xmlns:p14="http://schemas.microsoft.com/office/powerpoint/2010/main" val="2308563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3D867F-0F5F-49FF-BF5D-F7A3B7081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ANVISA: </a:t>
            </a:r>
            <a:r>
              <a:rPr lang="pt-BR" u="sng" dirty="0"/>
              <a:t>RDC n.º 20/2011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109077-2A92-49E8-BC53-7D3397AA9A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Art. 4º.</a:t>
            </a:r>
            <a:r>
              <a:rPr lang="pt-BR" u="sng" dirty="0"/>
              <a:t> </a:t>
            </a:r>
            <a:r>
              <a:rPr lang="pt-BR" b="1" u="sng" dirty="0"/>
              <a:t>A prescrição dos medicamentos abrangidos por esta Resolução deverá ser realizada por profissionais legalmente habilitados.”</a:t>
            </a:r>
            <a:endParaRPr lang="pt-BR" dirty="0"/>
          </a:p>
          <a:p>
            <a:r>
              <a:rPr lang="pt-BR" dirty="0"/>
              <a:t>Nesta ordem de ideias, todo e qualquer cidadão que tenha sido atendido por enfermeiro em algum programa de saúde e esteja portando um receituário com pedido de medicamentos que prescreva antimicrobianos, </a:t>
            </a:r>
            <a:r>
              <a:rPr lang="pt-BR" u="sng" dirty="0"/>
              <a:t>não pode ter negado a venda ou entrega do medicamento pois a nova Resolução 20/2011 da ANVISA </a:t>
            </a:r>
            <a:r>
              <a:rPr lang="pt-BR" dirty="0"/>
              <a:t>está em plena conformidade ao estatuído no artigo 11, II, “c” da Lei n.º 7.498/86, e também referendada na PNAB – Política Nacional de Atenção Básica.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68072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070553-AA83-4BA1-8F15-DE7E93FA0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200" b="1" dirty="0"/>
              <a:t>SOBRE A NEGAÇÃO DAS FARMÁCIAS EM VENDER ANTIMICROBIANOS PRESCRITOS POR ENFERMEIROS: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371116-5319-4CAC-ABDF-D3584601E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87210"/>
          </a:xfrm>
        </p:spPr>
        <p:txBody>
          <a:bodyPr>
            <a:normAutofit fontScale="85000" lnSpcReduction="20000"/>
          </a:bodyPr>
          <a:lstStyle/>
          <a:p>
            <a:r>
              <a:rPr lang="pt-BR" dirty="0"/>
              <a:t>a Câmara Legislativa do Distrito Federal (CLDF) aprovou o </a:t>
            </a:r>
            <a:r>
              <a:rPr lang="pt-BR" dirty="0">
                <a:highlight>
                  <a:srgbClr val="FFFF00"/>
                </a:highlight>
              </a:rPr>
              <a:t>Projeto de Lei 574</a:t>
            </a:r>
            <a:r>
              <a:rPr lang="pt-BR" dirty="0"/>
              <a:t>, de 28 de agosto de 2023, que obriga farmácias privadas a aceitar prescrições de medicamentos feitas por enfermeiros em programas de saúde pública e em rotina aprovada por instituições de saúde, nos termos da alínea “c” do inciso II do art. 11 da Lei federal 7.498/86. A proposta é de autoria do deputado distrital Jorge Vianna (PSD-DF).</a:t>
            </a:r>
          </a:p>
          <a:p>
            <a:r>
              <a:rPr lang="pt-BR" dirty="0"/>
              <a:t>Na Câmara dos Deputados, também tramita uma proposta (</a:t>
            </a:r>
            <a:r>
              <a:rPr lang="pt-BR" dirty="0">
                <a:highlight>
                  <a:srgbClr val="FFFF00"/>
                </a:highlight>
              </a:rPr>
              <a:t>PL 3.949/23</a:t>
            </a:r>
            <a:r>
              <a:rPr lang="pt-BR" dirty="0"/>
              <a:t>) de autoria da deputada federal Enfermeira Ana Paula (PSB-CE) que torna obrigatória a aceitação das receitas expedidas por enfermeiros em todas as farmácias do país, assim como normatiza pedidos de exames em consultórios de Enfermagem.  </a:t>
            </a:r>
          </a:p>
          <a:p>
            <a:r>
              <a:rPr lang="pt-BR" dirty="0"/>
              <a:t>De acordo com o texto aprovado pela CLDF, comerciantes ou fornecedores farmacêuticos que se recusarem a atender as prescrições feitas pelos enfermeiros serão penalizados com uma multa de R$ 500. Em caso de reincidência, a multa será duplicada e a licença de funcionamento do estabelecimento poderá ser suspensa por até 60 dias.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8244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F6982-89D3-4368-A328-3388527DE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Resumindo...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F714CD-62A3-4F6F-8E04-5D89C0E960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u="sng" dirty="0"/>
              <a:t>Prescrição de medicamentos e exames laboratoriais são atribuições previstas na legislação vigente. </a:t>
            </a:r>
            <a:r>
              <a:rPr lang="pt-BR" dirty="0"/>
              <a:t>Para tal, esta previsão deve estar em programas de saúde pública e em rotina previamente aprovada pela Instituição de Saúde, como os protocolos.</a:t>
            </a:r>
          </a:p>
          <a:p>
            <a:r>
              <a:rPr lang="pt-BR" u="sng" dirty="0"/>
              <a:t>Encaminhar a outro profissional </a:t>
            </a:r>
            <a:r>
              <a:rPr lang="pt-BR" dirty="0"/>
              <a:t>quando a necessidade da pessoa cuidada ultrapassar suas competências legais</a:t>
            </a:r>
          </a:p>
        </p:txBody>
      </p:sp>
    </p:spTree>
    <p:extLst>
      <p:ext uri="{BB962C8B-B14F-4D97-AF65-F5344CB8AC3E}">
        <p14:creationId xmlns:p14="http://schemas.microsoft.com/office/powerpoint/2010/main" val="38996036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979</Words>
  <Application>Microsoft Office PowerPoint</Application>
  <PresentationFormat>Widescreen</PresentationFormat>
  <Paragraphs>37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do Office</vt:lpstr>
      <vt:lpstr>PRESCRIÇÃO DE MEDICAMENTOS PELO ENFERMEIRO</vt:lpstr>
      <vt:lpstr>Lei n.º 7.498, de 25 de junho de 1986</vt:lpstr>
      <vt:lpstr>Portaria n.º 2.436, de 21 de setembro de 2017  que aprova a Política Nacional de Atenção Básica</vt:lpstr>
      <vt:lpstr>Parecer de Conselheiro Federal n.° 180/2018/COFEN que dispõe sobre a Prescrição de Medicamentos e Solicitação de Exames para TB na Atenção Básica : </vt:lpstr>
      <vt:lpstr>Parecer de Conselheira Federal n.° 240/2021/COFEN </vt:lpstr>
      <vt:lpstr>Parecer de Relatora ​n.º 280/2022/COFEN </vt:lpstr>
      <vt:lpstr>Organização Pan-Americana de Saúde (OPAS)</vt:lpstr>
      <vt:lpstr>ANVISA: RDC n.º 20/2011</vt:lpstr>
      <vt:lpstr>SOBRE A NEGAÇÃO DAS FARMÁCIAS EM VENDER ANTIMICROBIANOS PRESCRITOS POR ENFERMEIROS:</vt:lpstr>
      <vt:lpstr>Resumindo...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PRESCRIÇÃO DE MEDICAMENTOS PELO ENFERMEIRO</dc:title>
  <dc:creator>rf4263</dc:creator>
  <cp:lastModifiedBy>rf4263</cp:lastModifiedBy>
  <cp:revision>3</cp:revision>
  <dcterms:created xsi:type="dcterms:W3CDTF">2024-09-04T13:28:20Z</dcterms:created>
  <dcterms:modified xsi:type="dcterms:W3CDTF">2024-09-04T13:41:19Z</dcterms:modified>
</cp:coreProperties>
</file>