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81" r:id="rId4"/>
    <p:sldId id="282" r:id="rId5"/>
    <p:sldId id="257" r:id="rId6"/>
    <p:sldId id="283" r:id="rId7"/>
    <p:sldId id="275" r:id="rId8"/>
    <p:sldId id="258" r:id="rId9"/>
    <p:sldId id="260" r:id="rId10"/>
    <p:sldId id="274" r:id="rId11"/>
    <p:sldId id="261" r:id="rId12"/>
    <p:sldId id="262" r:id="rId13"/>
    <p:sldId id="263" r:id="rId14"/>
    <p:sldId id="259" r:id="rId15"/>
    <p:sldId id="276" r:id="rId16"/>
    <p:sldId id="264" r:id="rId17"/>
    <p:sldId id="265" r:id="rId18"/>
    <p:sldId id="266" r:id="rId19"/>
    <p:sldId id="278" r:id="rId20"/>
    <p:sldId id="267" r:id="rId21"/>
    <p:sldId id="279" r:id="rId22"/>
    <p:sldId id="277" r:id="rId23"/>
    <p:sldId id="280" r:id="rId24"/>
    <p:sldId id="271" r:id="rId25"/>
    <p:sldId id="268" r:id="rId26"/>
    <p:sldId id="272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476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608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763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91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560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275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020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868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72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85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86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B4A02-1FE4-415A-98BE-F7149DECBCFE}" type="datetimeFigureOut">
              <a:rPr lang="pt-BR" smtClean="0"/>
              <a:t>22/09/2024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BAEB9-EE70-4EA6-B992-1E3AE3D9AA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67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8881B-5D04-4B38-927B-70DEB4051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607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pt-BR" sz="4000" b="1" dirty="0"/>
              <a:t>ENFERMAGEM EM SAÚDE MENTAL </a:t>
            </a:r>
            <a:br>
              <a:rPr lang="pt-BR" sz="4000" b="1" dirty="0"/>
            </a:br>
            <a:r>
              <a:rPr lang="pt-BR" sz="4000" b="1" dirty="0"/>
              <a:t>6º sem</a:t>
            </a:r>
            <a:br>
              <a:rPr lang="pt-BR" sz="4900" b="1" dirty="0">
                <a:solidFill>
                  <a:srgbClr val="FF0000"/>
                </a:solidFill>
              </a:rPr>
            </a:br>
            <a:br>
              <a:rPr lang="pt-BR" sz="4900" b="1" dirty="0">
                <a:solidFill>
                  <a:srgbClr val="FF0000"/>
                </a:solidFill>
              </a:rPr>
            </a:br>
            <a:r>
              <a:rPr lang="pt-BR" sz="4900" b="1" dirty="0"/>
              <a:t>AULA 9</a:t>
            </a:r>
            <a:br>
              <a:rPr lang="pt-BR" b="1" dirty="0">
                <a:solidFill>
                  <a:srgbClr val="FF0000"/>
                </a:solidFill>
              </a:rPr>
            </a:br>
            <a:br>
              <a:rPr lang="pt-BR" b="1" dirty="0">
                <a:solidFill>
                  <a:srgbClr val="FF0000"/>
                </a:solidFill>
              </a:rPr>
            </a:br>
            <a:r>
              <a:rPr lang="pt-BR" b="1" dirty="0">
                <a:solidFill>
                  <a:srgbClr val="FF0000"/>
                </a:solidFill>
              </a:rPr>
              <a:t>TRANSTORNOS DE PERSONALIDADE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392FCA-82B0-4236-8E74-67CEFFAC4E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765820"/>
            <a:ext cx="6858000" cy="1655762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PROFESSORA LIZANDRA ALVARES FÉLIX</a:t>
            </a:r>
          </a:p>
        </p:txBody>
      </p:sp>
    </p:spTree>
    <p:extLst>
      <p:ext uri="{BB962C8B-B14F-4D97-AF65-F5344CB8AC3E}">
        <p14:creationId xmlns:p14="http://schemas.microsoft.com/office/powerpoint/2010/main" val="52580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8DD611-7C11-42C6-A9D7-E752135E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349" y="707363"/>
            <a:ext cx="8253301" cy="5816147"/>
          </a:xfrm>
        </p:spPr>
        <p:txBody>
          <a:bodyPr>
            <a:normAutofit/>
          </a:bodyPr>
          <a:lstStyle/>
          <a:p>
            <a:r>
              <a:rPr lang="pt-BR" dirty="0"/>
              <a:t>Jean Piaget e os </a:t>
            </a:r>
            <a:r>
              <a:rPr lang="pt-BR" dirty="0" err="1"/>
              <a:t>estágios</a:t>
            </a:r>
            <a:r>
              <a:rPr lang="pt-BR" dirty="0"/>
              <a:t> do desenvolvimento cognitivo Jean Piaget (1896-1980) investigou como se dá o desenvolvimento da </a:t>
            </a:r>
            <a:r>
              <a:rPr lang="pt-BR" dirty="0" err="1"/>
              <a:t>inteligência</a:t>
            </a:r>
            <a:r>
              <a:rPr lang="pt-BR" dirty="0"/>
              <a:t> e do funcionamento cognitivo em </a:t>
            </a:r>
            <a:r>
              <a:rPr lang="pt-BR" dirty="0" err="1"/>
              <a:t>crianças</a:t>
            </a:r>
            <a:r>
              <a:rPr lang="pt-BR" dirty="0"/>
              <a:t>. </a:t>
            </a:r>
          </a:p>
          <a:p>
            <a:r>
              <a:rPr lang="pt-BR" dirty="0"/>
              <a:t>Ele acreditava que a </a:t>
            </a:r>
            <a:r>
              <a:rPr lang="pt-BR" dirty="0" err="1"/>
              <a:t>inteligência</a:t>
            </a:r>
            <a:r>
              <a:rPr lang="pt-BR" dirty="0"/>
              <a:t> humana progride por uma </a:t>
            </a:r>
            <a:r>
              <a:rPr lang="pt-BR" dirty="0" err="1"/>
              <a:t>série</a:t>
            </a:r>
            <a:r>
              <a:rPr lang="pt-BR" dirty="0"/>
              <a:t> de </a:t>
            </a:r>
            <a:r>
              <a:rPr lang="pt-BR" dirty="0" err="1"/>
              <a:t>estágios</a:t>
            </a:r>
            <a:r>
              <a:rPr lang="pt-BR" dirty="0"/>
              <a:t>, de acordo com a idade, sendo que, em cada </a:t>
            </a:r>
            <a:r>
              <a:rPr lang="pt-BR" dirty="0" err="1"/>
              <a:t>estágio</a:t>
            </a:r>
            <a:r>
              <a:rPr lang="pt-BR" dirty="0"/>
              <a:t>, a </a:t>
            </a:r>
            <a:r>
              <a:rPr lang="pt-BR" dirty="0" err="1"/>
              <a:t>criança</a:t>
            </a:r>
            <a:r>
              <a:rPr lang="pt-BR" dirty="0"/>
              <a:t> demonstra um </a:t>
            </a:r>
            <a:r>
              <a:rPr lang="pt-BR" dirty="0" err="1"/>
              <a:t>nível</a:t>
            </a:r>
            <a:r>
              <a:rPr lang="pt-BR" dirty="0"/>
              <a:t> mais elevado de funcionamento do que nos anteriores. </a:t>
            </a:r>
          </a:p>
          <a:p>
            <a:r>
              <a:rPr lang="pt-BR" dirty="0"/>
              <a:t>Com seu esquema, Piaget confiava plenamente em que as </a:t>
            </a:r>
            <a:r>
              <a:rPr lang="pt-BR" dirty="0" err="1"/>
              <a:t>mudanças</a:t>
            </a:r>
            <a:r>
              <a:rPr lang="pt-BR" dirty="0"/>
              <a:t> </a:t>
            </a:r>
            <a:r>
              <a:rPr lang="pt-BR" dirty="0" err="1"/>
              <a:t>biológicas</a:t>
            </a:r>
            <a:r>
              <a:rPr lang="pt-BR" dirty="0"/>
              <a:t> e a </a:t>
            </a:r>
            <a:r>
              <a:rPr lang="pt-BR" dirty="0" err="1"/>
              <a:t>maturação</a:t>
            </a:r>
            <a:r>
              <a:rPr lang="pt-BR" dirty="0"/>
              <a:t> eram </a:t>
            </a:r>
            <a:r>
              <a:rPr lang="pt-BR" dirty="0" err="1"/>
              <a:t>responsáveis</a:t>
            </a:r>
            <a:r>
              <a:rPr lang="pt-BR" dirty="0"/>
              <a:t> pelo desenvolvimento cognitivo.</a:t>
            </a:r>
          </a:p>
        </p:txBody>
      </p:sp>
    </p:spTree>
    <p:extLst>
      <p:ext uri="{BB962C8B-B14F-4D97-AF65-F5344CB8AC3E}">
        <p14:creationId xmlns:p14="http://schemas.microsoft.com/office/powerpoint/2010/main" val="105264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370D5-196C-4210-86EE-0D4E58E3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E46EF2-C488-47D4-92A4-5A9F76760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 acordo com a Associação Americana de Psicologia (APA), o termo personalidade se refere a </a:t>
            </a:r>
            <a:r>
              <a:rPr lang="pt-BR" b="1" dirty="0"/>
              <a:t>diferenças individuais em padrões característicos de pensar, sentir e agir</a:t>
            </a:r>
            <a:r>
              <a:rPr lang="pt-BR" dirty="0"/>
              <a:t>.</a:t>
            </a:r>
          </a:p>
          <a:p>
            <a:r>
              <a:rPr lang="pt-BR" dirty="0"/>
              <a:t>É um conceito relacionado à individualidade e identidade de uma pessoa, sendo relevante tanto a nível pessoal quanto social. Em outras palavras, a personalidade é o que torna cada pessoa única.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9480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98D21-EF4F-43F2-B043-A21050A2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7405"/>
            <a:ext cx="7886700" cy="1325563"/>
          </a:xfrm>
        </p:spPr>
        <p:txBody>
          <a:bodyPr>
            <a:noAutofit/>
          </a:bodyPr>
          <a:lstStyle/>
          <a:p>
            <a:r>
              <a:rPr lang="pt-BR" sz="2800" b="1" dirty="0"/>
              <a:t>Embora o conceito de personalidade seja geralmente descrito como padrões de ação, pensamento e sentimento, há mais algumas características para este conceito. São elas:</a:t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58EA1B-FA27-4DA0-8512-C4135C9D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1536"/>
            <a:ext cx="7886700" cy="4351338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/>
              <a:t>Consistência:</a:t>
            </a:r>
            <a:r>
              <a:rPr lang="pt-BR" dirty="0"/>
              <a:t> Existe uma ordem ou regularidade claramente reconhecível nos comportamentos da pessoa. Em outras palavras, ela age do mesmo jeito de formas parecidas em diversas situações de forma consistente;</a:t>
            </a:r>
          </a:p>
          <a:p>
            <a:r>
              <a:rPr lang="pt-BR" b="1" dirty="0"/>
              <a:t>Psicológico e fisiológico:</a:t>
            </a:r>
            <a:r>
              <a:rPr lang="pt-BR" dirty="0"/>
              <a:t> Embora a personalidade seja um construto primariamente psicológico, pesquisadores e especialistas defendem que ela também é influenciada por fatores fisiológicos;</a:t>
            </a:r>
          </a:p>
          <a:p>
            <a:r>
              <a:rPr lang="pt-BR" b="1" dirty="0"/>
              <a:t>Comportamento e ações:</a:t>
            </a:r>
            <a:r>
              <a:rPr lang="pt-BR" dirty="0"/>
              <a:t> A personalidade não apenas influencia a maneira que uma pessoa responde ao seu ambiente, mas também influencia a agir ativamente;</a:t>
            </a:r>
          </a:p>
          <a:p>
            <a:r>
              <a:rPr lang="pt-BR" b="1" dirty="0"/>
              <a:t>Expressões múltiplas:</a:t>
            </a:r>
            <a:r>
              <a:rPr lang="pt-BR" dirty="0"/>
              <a:t> A personalidade é aparente não apenas no comportamento. Também é possível ver a personalidade expressa em pensamentos, sentimentos, nas relações próximas etc.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8664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8A1A8A-D152-412D-8D04-E0B3E02DB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583095"/>
            <a:ext cx="8547652" cy="5923721"/>
          </a:xfrm>
        </p:spPr>
        <p:txBody>
          <a:bodyPr>
            <a:noAutofit/>
          </a:bodyPr>
          <a:lstStyle/>
          <a:p>
            <a:r>
              <a:rPr lang="pt-BR" sz="2400" dirty="0"/>
              <a:t>A PERSONALIDADE PODE SER DEFINIDA como um </a:t>
            </a:r>
            <a:r>
              <a:rPr lang="pt-BR" sz="2400" dirty="0" err="1"/>
              <a:t>padrão</a:t>
            </a:r>
            <a:r>
              <a:rPr lang="pt-BR" sz="2400" dirty="0"/>
              <a:t> de comportamento persistente e arraigado, relacionado com a </a:t>
            </a:r>
            <a:r>
              <a:rPr lang="pt-BR" sz="2400" dirty="0" err="1"/>
              <a:t>própria</a:t>
            </a:r>
            <a:r>
              <a:rPr lang="pt-BR" sz="2400" dirty="0"/>
              <a:t> pessoa, os outros e o ambiente; inclui </a:t>
            </a:r>
            <a:r>
              <a:rPr lang="pt-BR" sz="2400" dirty="0" err="1"/>
              <a:t>percepções</a:t>
            </a:r>
            <a:r>
              <a:rPr lang="pt-BR" sz="2400" dirty="0"/>
              <a:t>, atitudes e </a:t>
            </a:r>
            <a:r>
              <a:rPr lang="pt-BR" sz="2400" dirty="0" err="1"/>
              <a:t>emoções</a:t>
            </a:r>
            <a:r>
              <a:rPr lang="pt-BR" sz="2400" dirty="0"/>
              <a:t>. </a:t>
            </a:r>
          </a:p>
          <a:p>
            <a:r>
              <a:rPr lang="pt-BR" sz="2400" dirty="0"/>
              <a:t>Esses comportamentos e </a:t>
            </a:r>
            <a:r>
              <a:rPr lang="pt-BR" sz="2400" dirty="0" err="1"/>
              <a:t>características</a:t>
            </a:r>
            <a:r>
              <a:rPr lang="pt-BR" sz="2400" dirty="0"/>
              <a:t> </a:t>
            </a:r>
            <a:r>
              <a:rPr lang="pt-BR" sz="2400" dirty="0" err="1"/>
              <a:t>são</a:t>
            </a:r>
            <a:r>
              <a:rPr lang="pt-BR" sz="2400" dirty="0"/>
              <a:t> consistentes ao longo de uma </a:t>
            </a:r>
            <a:r>
              <a:rPr lang="pt-BR" sz="2400" dirty="0" err="1"/>
              <a:t>série</a:t>
            </a:r>
            <a:r>
              <a:rPr lang="pt-BR" sz="2400" dirty="0"/>
              <a:t> de </a:t>
            </a:r>
            <a:r>
              <a:rPr lang="pt-BR" sz="2400" dirty="0" err="1"/>
              <a:t>situações</a:t>
            </a:r>
            <a:r>
              <a:rPr lang="pt-BR" sz="2400" dirty="0"/>
              <a:t> e </a:t>
            </a:r>
            <a:r>
              <a:rPr lang="pt-BR" sz="2400" dirty="0" err="1"/>
              <a:t>não</a:t>
            </a:r>
            <a:r>
              <a:rPr lang="pt-BR" sz="2400" dirty="0"/>
              <a:t> mudam com facilidade. Normalmente a pessoa </a:t>
            </a:r>
            <a:r>
              <a:rPr lang="pt-BR" sz="2400" dirty="0" err="1"/>
              <a:t>não</a:t>
            </a:r>
            <a:r>
              <a:rPr lang="pt-BR" sz="2400" dirty="0"/>
              <a:t> percebe a </a:t>
            </a:r>
            <a:r>
              <a:rPr lang="pt-BR" sz="2400" dirty="0" err="1"/>
              <a:t>própria</a:t>
            </a:r>
            <a:r>
              <a:rPr lang="pt-BR" sz="2400" dirty="0"/>
              <a:t> personalidade de modo consciente. </a:t>
            </a:r>
          </a:p>
          <a:p>
            <a:r>
              <a:rPr lang="pt-BR" sz="2400" dirty="0"/>
              <a:t>Muitos fatores influenciam a personalidade: alguns se originam da </a:t>
            </a:r>
            <a:r>
              <a:rPr lang="pt-BR" sz="2400" dirty="0" err="1"/>
              <a:t>constituição</a:t>
            </a:r>
            <a:r>
              <a:rPr lang="pt-BR" sz="2400" dirty="0"/>
              <a:t> </a:t>
            </a:r>
            <a:r>
              <a:rPr lang="pt-BR" sz="2400" dirty="0" err="1"/>
              <a:t>biológica</a:t>
            </a:r>
            <a:r>
              <a:rPr lang="pt-BR" sz="2400" dirty="0"/>
              <a:t> e </a:t>
            </a:r>
            <a:r>
              <a:rPr lang="pt-BR" sz="2400" dirty="0" err="1"/>
              <a:t>genética</a:t>
            </a:r>
            <a:r>
              <a:rPr lang="pt-BR" sz="2400" dirty="0"/>
              <a:t>, enquanto outros </a:t>
            </a:r>
            <a:r>
              <a:rPr lang="pt-BR" sz="2400" dirty="0" err="1"/>
              <a:t>são</a:t>
            </a:r>
            <a:r>
              <a:rPr lang="pt-BR" sz="2400" dirty="0"/>
              <a:t> adquiridos à medida que a pessoa se desenvolve e interage com o ambiente e com outras pessoas. </a:t>
            </a:r>
          </a:p>
        </p:txBody>
      </p:sp>
    </p:spTree>
    <p:extLst>
      <p:ext uri="{BB962C8B-B14F-4D97-AF65-F5344CB8AC3E}">
        <p14:creationId xmlns:p14="http://schemas.microsoft.com/office/powerpoint/2010/main" val="407612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27BC6-952B-4CFC-BFE9-940D4593A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6430"/>
            <a:ext cx="7886700" cy="1325563"/>
          </a:xfrm>
        </p:spPr>
        <p:txBody>
          <a:bodyPr>
            <a:noAutofit/>
          </a:bodyPr>
          <a:lstStyle/>
          <a:p>
            <a:r>
              <a:rPr lang="pt-BR" sz="2400" b="1" dirty="0"/>
              <a:t>Apesar de tantas teorias, a mais difundida entre pesquisadores e especialistas atualmente é a teoria dos 5 grandes traços. De acordo com essa teoria, a personalidade das pessoas poderia ser medida em 5 traços principais de personalidade:</a:t>
            </a:r>
            <a:br>
              <a:rPr lang="pt-BR" sz="2400" b="1" dirty="0"/>
            </a:br>
            <a:endParaRPr lang="pt-BR" sz="32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683AC1-2EEA-42F4-9D6C-48B15D4F9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381" y="2133600"/>
            <a:ext cx="8263558" cy="4724400"/>
          </a:xfrm>
        </p:spPr>
        <p:txBody>
          <a:bodyPr>
            <a:normAutofit fontScale="92500" lnSpcReduction="20000"/>
          </a:bodyPr>
          <a:lstStyle/>
          <a:p>
            <a:r>
              <a:rPr lang="pt-BR" sz="2000" b="1" dirty="0"/>
              <a:t>Abertura para novas experiências:</a:t>
            </a:r>
            <a:r>
              <a:rPr lang="pt-BR" sz="2000" dirty="0"/>
              <a:t> Pessoas com alta pontuação neste traço costumam ser bem curiosas em relação ao mundo e gostam de aprender novas coisas e viver novas experiências. São pessoas mais aventureiras e criativas;</a:t>
            </a:r>
          </a:p>
          <a:p>
            <a:r>
              <a:rPr lang="pt-BR" sz="2000" b="1" dirty="0" err="1"/>
              <a:t>Conscienciosidade</a:t>
            </a:r>
            <a:r>
              <a:rPr lang="pt-BR" sz="2000" b="1" dirty="0"/>
              <a:t>:</a:t>
            </a:r>
            <a:r>
              <a:rPr lang="pt-BR" sz="2000" dirty="0"/>
              <a:t> Pessoas com pontuações altas em </a:t>
            </a:r>
            <a:r>
              <a:rPr lang="pt-BR" sz="2000" dirty="0" err="1"/>
              <a:t>conscienciosidade</a:t>
            </a:r>
            <a:r>
              <a:rPr lang="pt-BR" sz="2000" dirty="0"/>
              <a:t> tem um bom controle de impulsos, costumam lidar bem com comportamentos orientados a um objetivo, são disciplinadas, organizadas e prestam atenção aos detalhes;</a:t>
            </a:r>
          </a:p>
          <a:p>
            <a:r>
              <a:rPr lang="pt-BR" sz="2000" b="1" dirty="0"/>
              <a:t>Extroversão:</a:t>
            </a:r>
            <a:r>
              <a:rPr lang="pt-BR" sz="2000" dirty="0"/>
              <a:t> Pontuação alta em extroversão equivale a maior excitabilidade, sociabilidade, assertividade, maior facilidade em iniciar e manter conversas, entre outros;</a:t>
            </a:r>
          </a:p>
          <a:p>
            <a:r>
              <a:rPr lang="pt-BR" sz="2000" b="1" dirty="0" err="1"/>
              <a:t>Neuroticismo</a:t>
            </a:r>
            <a:r>
              <a:rPr lang="pt-BR" sz="2000" b="1" dirty="0"/>
              <a:t>:</a:t>
            </a:r>
            <a:r>
              <a:rPr lang="pt-BR" sz="2000" dirty="0"/>
              <a:t> Caracterizado por instabilidade emocional, tristeza e mau humor, pessoas com pontuação alta em </a:t>
            </a:r>
            <a:r>
              <a:rPr lang="pt-BR" sz="2000" dirty="0" err="1"/>
              <a:t>neuroticismo</a:t>
            </a:r>
            <a:r>
              <a:rPr lang="pt-BR" sz="2000" dirty="0"/>
              <a:t> costumam ser mais estressadas, preocupadas, menos resistentes à frustração, mais ansiosas, entre outros;</a:t>
            </a:r>
          </a:p>
          <a:p>
            <a:r>
              <a:rPr lang="pt-BR" sz="2000" b="1" dirty="0"/>
              <a:t>Simpatia:</a:t>
            </a:r>
            <a:r>
              <a:rPr lang="pt-BR" sz="2000" dirty="0"/>
              <a:t> Relacionada a comportamentos pró sociais, as pessoas com alta pontuação em simpatia costumam ser mais altruístas, confiam com mais facilidade, demonstram gentileza e afeto com facilidade, sentem bastante empatia, gostam de ajudar os outros etc.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749108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5C33A-B667-4D06-9109-C6AD461D8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6431"/>
            <a:ext cx="7886700" cy="1325563"/>
          </a:xfrm>
        </p:spPr>
        <p:txBody>
          <a:bodyPr>
            <a:noAutofit/>
          </a:bodyPr>
          <a:lstStyle/>
          <a:p>
            <a:r>
              <a:rPr lang="pt-BR" sz="2800" b="1" i="1" dirty="0"/>
              <a:t>Os transtornos da personalidade </a:t>
            </a:r>
            <a:r>
              <a:rPr lang="pt-BR" sz="2800" b="1" i="1" dirty="0" err="1"/>
              <a:t>são</a:t>
            </a:r>
            <a:r>
              <a:rPr lang="pt-BR" sz="2800" b="1" i="1" dirty="0"/>
              <a:t> diagnosticados quando </a:t>
            </a:r>
            <a:r>
              <a:rPr lang="pt-BR" sz="2800" b="1" i="1" dirty="0" err="1"/>
              <a:t>traços</a:t>
            </a:r>
            <a:r>
              <a:rPr lang="pt-BR" sz="2800" b="1" i="1" dirty="0"/>
              <a:t> da personalidade tornam-se </a:t>
            </a:r>
            <a:r>
              <a:rPr lang="pt-BR" sz="2800" b="1" i="1" dirty="0" err="1"/>
              <a:t>inflexíveis</a:t>
            </a:r>
            <a:r>
              <a:rPr lang="pt-BR" sz="2800" b="1" i="1" dirty="0"/>
              <a:t> e </a:t>
            </a:r>
            <a:r>
              <a:rPr lang="pt-BR" sz="2800" b="1" i="1" dirty="0" err="1"/>
              <a:t>mal-adaptados</a:t>
            </a:r>
            <a:r>
              <a:rPr lang="pt-BR" sz="2800" b="1" i="1" dirty="0"/>
              <a:t>, interferindo de forma significativa no modo como a pessoa funciona em sociedade ou causando a ela </a:t>
            </a:r>
            <a:r>
              <a:rPr lang="pt-BR" sz="2800" b="1" i="1" dirty="0" err="1"/>
              <a:t>angústia</a:t>
            </a:r>
            <a:r>
              <a:rPr lang="pt-BR" sz="2800" b="1" i="1" dirty="0"/>
              <a:t> emocional.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6EC3B2-12AF-44F3-AC60-87D298C3A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/>
          <a:lstStyle/>
          <a:p>
            <a:r>
              <a:rPr lang="pt-BR" dirty="0"/>
              <a:t>Geralmente </a:t>
            </a:r>
            <a:r>
              <a:rPr lang="pt-BR" dirty="0" err="1"/>
              <a:t>so</a:t>
            </a:r>
            <a:r>
              <a:rPr lang="pt-BR" dirty="0"/>
              <a:t>́ </a:t>
            </a:r>
            <a:r>
              <a:rPr lang="pt-BR" dirty="0" err="1"/>
              <a:t>são</a:t>
            </a:r>
            <a:r>
              <a:rPr lang="pt-BR" dirty="0"/>
              <a:t> diagnosticados na vida adulta, quando a personalidade está formada. Apesar disso, </a:t>
            </a:r>
            <a:r>
              <a:rPr lang="pt-BR" dirty="0" err="1"/>
              <a:t>padrões</a:t>
            </a:r>
            <a:r>
              <a:rPr lang="pt-BR" dirty="0"/>
              <a:t> comportamentais de </a:t>
            </a:r>
            <a:r>
              <a:rPr lang="pt-BR" dirty="0" err="1"/>
              <a:t>ma</a:t>
            </a:r>
            <a:r>
              <a:rPr lang="pt-BR" dirty="0"/>
              <a:t>́ </a:t>
            </a:r>
            <a:r>
              <a:rPr lang="pt-BR" dirty="0" err="1"/>
              <a:t>adaptação</a:t>
            </a:r>
            <a:r>
              <a:rPr lang="pt-BR" dirty="0"/>
              <a:t> com </a:t>
            </a:r>
            <a:r>
              <a:rPr lang="pt-BR" dirty="0" err="1"/>
              <a:t>frequência</a:t>
            </a:r>
            <a:r>
              <a:rPr lang="pt-BR" dirty="0"/>
              <a:t> podem ser rastreados até o </a:t>
            </a:r>
            <a:r>
              <a:rPr lang="pt-BR" dirty="0" err="1"/>
              <a:t>início</a:t>
            </a:r>
            <a:r>
              <a:rPr lang="pt-BR" dirty="0"/>
              <a:t> da </a:t>
            </a:r>
            <a:r>
              <a:rPr lang="pt-BR" dirty="0" err="1"/>
              <a:t>infância</a:t>
            </a:r>
            <a:r>
              <a:rPr lang="pt-BR" dirty="0"/>
              <a:t> ou da </a:t>
            </a:r>
            <a:r>
              <a:rPr lang="pt-BR" dirty="0" err="1"/>
              <a:t>adolescência</a:t>
            </a:r>
            <a:r>
              <a:rPr lang="pt-BR" dirty="0"/>
              <a:t>. </a:t>
            </a:r>
          </a:p>
          <a:p>
            <a:r>
              <a:rPr lang="pt-BR" dirty="0"/>
              <a:t>Embora possa haver grande </a:t>
            </a:r>
            <a:r>
              <a:rPr lang="pt-BR" dirty="0" err="1"/>
              <a:t>variação</a:t>
            </a:r>
            <a:r>
              <a:rPr lang="pt-BR" dirty="0"/>
              <a:t> entre clientes com transtornos da personalidade, muitos </a:t>
            </a:r>
            <a:r>
              <a:rPr lang="pt-BR" dirty="0" err="1"/>
              <a:t>têm</a:t>
            </a:r>
            <a:r>
              <a:rPr lang="pt-BR" dirty="0"/>
              <a:t> </a:t>
            </a:r>
            <a:r>
              <a:rPr lang="pt-BR" dirty="0" err="1"/>
              <a:t>prejuízos</a:t>
            </a:r>
            <a:r>
              <a:rPr lang="pt-BR" dirty="0"/>
              <a:t> significativos no cumprimento de </a:t>
            </a:r>
            <a:r>
              <a:rPr lang="pt-BR" dirty="0" err="1"/>
              <a:t>papéis</a:t>
            </a:r>
            <a:r>
              <a:rPr lang="pt-BR" dirty="0"/>
              <a:t> funcionais familiares, </a:t>
            </a:r>
            <a:r>
              <a:rPr lang="pt-BR" dirty="0" err="1"/>
              <a:t>acadêmicos</a:t>
            </a:r>
            <a:r>
              <a:rPr lang="pt-BR" dirty="0"/>
              <a:t>, profissionais e outros</a:t>
            </a:r>
          </a:p>
        </p:txBody>
      </p:sp>
    </p:spTree>
    <p:extLst>
      <p:ext uri="{BB962C8B-B14F-4D97-AF65-F5344CB8AC3E}">
        <p14:creationId xmlns:p14="http://schemas.microsoft.com/office/powerpoint/2010/main" val="609418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5CBF64-5E29-4ED6-B5C8-EFD03F242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84" y="606425"/>
            <a:ext cx="7886700" cy="4351338"/>
          </a:xfrm>
        </p:spPr>
        <p:txBody>
          <a:bodyPr>
            <a:normAutofit fontScale="92500" lnSpcReduction="20000"/>
          </a:bodyPr>
          <a:lstStyle/>
          <a:p>
            <a:endParaRPr lang="pt-BR" dirty="0"/>
          </a:p>
          <a:p>
            <a:pPr marL="0" indent="0">
              <a:buNone/>
            </a:pPr>
            <a:r>
              <a:rPr lang="pt-BR" dirty="0"/>
              <a:t>O </a:t>
            </a:r>
            <a:r>
              <a:rPr lang="pt-BR" dirty="0" err="1"/>
              <a:t>diagnóstico</a:t>
            </a:r>
            <a:r>
              <a:rPr lang="pt-BR" dirty="0"/>
              <a:t> é feito quando a pessoa exibe </a:t>
            </a:r>
            <a:r>
              <a:rPr lang="pt-BR" dirty="0" err="1"/>
              <a:t>padrões</a:t>
            </a:r>
            <a:r>
              <a:rPr lang="pt-BR" dirty="0"/>
              <a:t> de comportamento persistentes, que se desviam das expectativas culturais em duas ou mais das seguintes </a:t>
            </a:r>
            <a:r>
              <a:rPr lang="pt-BR" dirty="0" err="1"/>
              <a:t>áreas</a:t>
            </a:r>
            <a:r>
              <a:rPr lang="pt-BR" dirty="0"/>
              <a:t>:</a:t>
            </a:r>
          </a:p>
          <a:p>
            <a:pPr marL="0" indent="0">
              <a:buNone/>
            </a:pPr>
            <a:r>
              <a:rPr lang="pt-BR" dirty="0"/>
              <a:t>● modos de perceber e interpretar a si mesmo, outras pessoas e eventos (</a:t>
            </a:r>
            <a:r>
              <a:rPr lang="pt-BR" dirty="0" err="1"/>
              <a:t>cognição</a:t>
            </a:r>
            <a:r>
              <a:rPr lang="pt-BR" dirty="0"/>
              <a:t>) </a:t>
            </a:r>
          </a:p>
          <a:p>
            <a:pPr marL="0" indent="0">
              <a:buNone/>
            </a:pPr>
            <a:r>
              <a:rPr lang="pt-BR" dirty="0"/>
              <a:t>● </a:t>
            </a:r>
            <a:r>
              <a:rPr lang="pt-BR" dirty="0" err="1"/>
              <a:t>variação</a:t>
            </a:r>
            <a:r>
              <a:rPr lang="pt-BR" dirty="0"/>
              <a:t>, intensidade, labilidade e </a:t>
            </a:r>
            <a:r>
              <a:rPr lang="pt-BR" dirty="0" err="1"/>
              <a:t>adequação</a:t>
            </a:r>
            <a:r>
              <a:rPr lang="pt-BR" dirty="0"/>
              <a:t> da resposta emocional (afeto) </a:t>
            </a:r>
          </a:p>
          <a:p>
            <a:pPr marL="0" indent="0">
              <a:buNone/>
            </a:pPr>
            <a:r>
              <a:rPr lang="pt-BR" dirty="0"/>
              <a:t>● funcionamento interpessoal </a:t>
            </a:r>
          </a:p>
          <a:p>
            <a:pPr marL="0" indent="0">
              <a:buNone/>
            </a:pPr>
            <a:r>
              <a:rPr lang="pt-BR" dirty="0"/>
              <a:t>● habilidade de controlar impulsos ou expressar comportamentos em momento e local apropriados (controle de impulsos)</a:t>
            </a:r>
          </a:p>
        </p:txBody>
      </p:sp>
    </p:spTree>
    <p:extLst>
      <p:ext uri="{BB962C8B-B14F-4D97-AF65-F5344CB8AC3E}">
        <p14:creationId xmlns:p14="http://schemas.microsoft.com/office/powerpoint/2010/main" val="251893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C7192D-880C-4ECF-B640-239317DA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28" y="579920"/>
            <a:ext cx="8356324" cy="5820880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pt-BR" dirty="0"/>
              <a:t>O Manual </a:t>
            </a:r>
            <a:r>
              <a:rPr lang="pt-BR" dirty="0" err="1"/>
              <a:t>diagnóstico</a:t>
            </a:r>
            <a:r>
              <a:rPr lang="pt-BR" dirty="0"/>
              <a:t> e </a:t>
            </a:r>
            <a:r>
              <a:rPr lang="pt-BR" dirty="0" err="1"/>
              <a:t>estatístico</a:t>
            </a:r>
            <a:r>
              <a:rPr lang="pt-BR" dirty="0"/>
              <a:t> de transtornos mentais, American </a:t>
            </a:r>
            <a:r>
              <a:rPr lang="pt-BR" dirty="0" err="1"/>
              <a:t>Psychiatric</a:t>
            </a:r>
            <a:r>
              <a:rPr lang="pt-BR" dirty="0"/>
              <a:t> </a:t>
            </a:r>
            <a:r>
              <a:rPr lang="pt-BR" dirty="0" err="1"/>
              <a:t>Association</a:t>
            </a:r>
            <a:r>
              <a:rPr lang="pt-BR" dirty="0"/>
              <a:t> [APA], 2000), lista os transtornos da personalidade como uma categoria separada e distinta de outras </a:t>
            </a:r>
            <a:r>
              <a:rPr lang="pt-BR" dirty="0" err="1"/>
              <a:t>doenças</a:t>
            </a:r>
            <a:r>
              <a:rPr lang="pt-BR" dirty="0"/>
              <a:t> mentais importantes.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t-BR" dirty="0"/>
              <a:t>O DSM classifica os transtornos da personalidade em “grupos” ou categorias, com base nos aspectos predominantes ou identificadores :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t-BR" b="1" dirty="0"/>
              <a:t>● O grupo A inclui pessoas cujo comportamento parece estranho ou </a:t>
            </a:r>
            <a:r>
              <a:rPr lang="pt-BR" b="1" dirty="0" err="1"/>
              <a:t>excêntrico</a:t>
            </a:r>
            <a:r>
              <a:rPr lang="pt-BR" b="1" dirty="0"/>
              <a:t> e abrange os transtornos da personalidade paranoide, esquizoide e </a:t>
            </a:r>
            <a:r>
              <a:rPr lang="pt-BR" b="1" dirty="0" err="1"/>
              <a:t>esquizotípica</a:t>
            </a:r>
            <a:r>
              <a:rPr lang="pt-BR" b="1" dirty="0"/>
              <a:t>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t-BR" b="1" dirty="0"/>
              <a:t>● O grupo B inclui </a:t>
            </a:r>
            <a:r>
              <a:rPr lang="pt-BR" b="1" dirty="0" err="1"/>
              <a:t>indivíduos</a:t>
            </a:r>
            <a:r>
              <a:rPr lang="pt-BR" b="1" dirty="0"/>
              <a:t> que parecem </a:t>
            </a:r>
            <a:r>
              <a:rPr lang="pt-BR" b="1" dirty="0" err="1"/>
              <a:t>dramáticos</a:t>
            </a:r>
            <a:r>
              <a:rPr lang="pt-BR" b="1" dirty="0"/>
              <a:t>, emocionais ou </a:t>
            </a:r>
            <a:r>
              <a:rPr lang="pt-BR" b="1" dirty="0" err="1"/>
              <a:t>erráticos</a:t>
            </a:r>
            <a:r>
              <a:rPr lang="pt-BR" b="1" dirty="0"/>
              <a:t> e abrange os transtornos da </a:t>
            </a:r>
            <a:r>
              <a:rPr lang="pt-BR" b="1" dirty="0" err="1"/>
              <a:t>personali</a:t>
            </a:r>
            <a:r>
              <a:rPr lang="pt-BR" b="1" dirty="0"/>
              <a:t>- </a:t>
            </a:r>
            <a:r>
              <a:rPr lang="pt-BR" b="1" dirty="0" err="1"/>
              <a:t>dade</a:t>
            </a:r>
            <a:r>
              <a:rPr lang="pt-BR" b="1" dirty="0"/>
              <a:t> antissocial, borderline, </a:t>
            </a:r>
            <a:r>
              <a:rPr lang="pt-BR" b="1" dirty="0" err="1"/>
              <a:t>histriônica</a:t>
            </a:r>
            <a:r>
              <a:rPr lang="pt-BR" b="1" dirty="0"/>
              <a:t> e narcisista.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t-BR" b="1" dirty="0"/>
              <a:t>● O grupo C inclui pessoas que parecem ansiosas ou temerosas e abrange os transtornos da personalidade esquiva, dependente e obsessivo-compulsiva.</a:t>
            </a:r>
          </a:p>
        </p:txBody>
      </p:sp>
    </p:spTree>
    <p:extLst>
      <p:ext uri="{BB962C8B-B14F-4D97-AF65-F5344CB8AC3E}">
        <p14:creationId xmlns:p14="http://schemas.microsoft.com/office/powerpoint/2010/main" val="4066045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4CFBA-F4DC-4FC4-ADF2-E5541CBD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5E16AF-88EC-4AC2-8FB3-C9D557CAC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 baixa </a:t>
            </a:r>
            <a:r>
              <a:rPr lang="pt-BR" dirty="0" err="1"/>
              <a:t>dependência</a:t>
            </a:r>
            <a:r>
              <a:rPr lang="pt-BR" dirty="0"/>
              <a:t> de recompensa e os transtornos do grupo A correspondem </a:t>
            </a:r>
            <a:r>
              <a:rPr lang="pt-BR" dirty="0" err="1"/>
              <a:t>às</a:t>
            </a:r>
            <a:r>
              <a:rPr lang="pt-BR" dirty="0"/>
              <a:t> categorias de </a:t>
            </a:r>
            <a:r>
              <a:rPr lang="pt-BR" dirty="0" err="1"/>
              <a:t>desregulação</a:t>
            </a:r>
            <a:r>
              <a:rPr lang="pt-BR" dirty="0"/>
              <a:t> afetiva, distanciamento e </a:t>
            </a:r>
            <a:r>
              <a:rPr lang="pt-BR" dirty="0" err="1"/>
              <a:t>perturbações</a:t>
            </a:r>
            <a:r>
              <a:rPr lang="pt-BR" dirty="0"/>
              <a:t> cognitivas. </a:t>
            </a:r>
          </a:p>
          <a:p>
            <a:r>
              <a:rPr lang="pt-BR" dirty="0"/>
              <a:t>A elevada busca de novidades e os transtornos do grupo B correspondem a sintomas-alvo de impulsividade e agressividade. </a:t>
            </a:r>
          </a:p>
          <a:p>
            <a:r>
              <a:rPr lang="pt-BR" dirty="0"/>
              <a:t>A elevada esquiva ao dano e os transtornos do grupo C correspondem à categoria de ansiedade e aos sintomas de </a:t>
            </a:r>
            <a:r>
              <a:rPr lang="pt-BR" dirty="0" err="1"/>
              <a:t>depressão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6157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38491E-BB37-47BA-A8D3-F26497AF2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Mais comuns...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7A2B1E-83D6-4537-9D77-870B3CA39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Clientes com transtorno da personalidade antissocial podem entrar em locais de atendimento </a:t>
            </a:r>
            <a:r>
              <a:rPr lang="pt-BR" dirty="0" err="1"/>
              <a:t>psiquiátrico</a:t>
            </a:r>
            <a:r>
              <a:rPr lang="pt-BR" dirty="0"/>
              <a:t> como parte de uma </a:t>
            </a:r>
            <a:r>
              <a:rPr lang="pt-BR" dirty="0" err="1"/>
              <a:t>avaliação</a:t>
            </a:r>
            <a:r>
              <a:rPr lang="pt-BR" dirty="0"/>
              <a:t> determinada por </a:t>
            </a:r>
            <a:r>
              <a:rPr lang="pt-BR" dirty="0" err="1"/>
              <a:t>decisão</a:t>
            </a:r>
            <a:r>
              <a:rPr lang="pt-BR" dirty="0"/>
              <a:t> judicial ou alternativa à </a:t>
            </a:r>
            <a:r>
              <a:rPr lang="pt-BR" dirty="0" err="1"/>
              <a:t>prisão</a:t>
            </a:r>
            <a:r>
              <a:rPr lang="pt-BR" dirty="0"/>
              <a:t>. </a:t>
            </a:r>
          </a:p>
          <a:p>
            <a:r>
              <a:rPr lang="pt-BR" dirty="0"/>
              <a:t>Aqueles com transtorno da personalidade borderline com </a:t>
            </a:r>
            <a:r>
              <a:rPr lang="pt-BR" dirty="0" err="1"/>
              <a:t>frequência</a:t>
            </a:r>
            <a:r>
              <a:rPr lang="pt-BR" dirty="0"/>
              <a:t> </a:t>
            </a:r>
            <a:r>
              <a:rPr lang="pt-BR" dirty="0" err="1"/>
              <a:t>são</a:t>
            </a:r>
            <a:r>
              <a:rPr lang="pt-BR" dirty="0"/>
              <a:t> hospitalizados porque sua instabilidade emocional pode levar a </a:t>
            </a:r>
            <a:r>
              <a:rPr lang="pt-BR" dirty="0" err="1"/>
              <a:t>lesões</a:t>
            </a:r>
            <a:r>
              <a:rPr lang="pt-BR" dirty="0"/>
              <a:t> </a:t>
            </a:r>
            <a:r>
              <a:rPr lang="pt-BR" dirty="0" err="1"/>
              <a:t>autoinfligidas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1095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12C41-D077-4346-AABE-0173EBFB3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B9C643-A0D1-4594-9C49-9E7735E9B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Clientes com transtornos da personalidade: taxa de morte mais elevada (+suicídio), acidentes, visitas ao </a:t>
            </a:r>
            <a:r>
              <a:rPr lang="pt-BR" dirty="0" err="1"/>
              <a:t>serviço</a:t>
            </a:r>
            <a:r>
              <a:rPr lang="pt-BR" dirty="0"/>
              <a:t> de </a:t>
            </a:r>
            <a:r>
              <a:rPr lang="pt-BR" dirty="0" err="1"/>
              <a:t>emergência</a:t>
            </a:r>
            <a:r>
              <a:rPr lang="pt-BR" dirty="0"/>
              <a:t>, </a:t>
            </a:r>
            <a:r>
              <a:rPr lang="pt-BR" dirty="0" err="1"/>
              <a:t>separação</a:t>
            </a:r>
            <a:r>
              <a:rPr lang="pt-BR" dirty="0"/>
              <a:t>, </a:t>
            </a:r>
            <a:r>
              <a:rPr lang="pt-BR" dirty="0" err="1"/>
              <a:t>divórcio</a:t>
            </a:r>
            <a:r>
              <a:rPr lang="pt-BR" dirty="0"/>
              <a:t> e envolvimento em procedimentos legais relacionados com </a:t>
            </a:r>
            <a:r>
              <a:rPr lang="pt-BR" dirty="0" err="1"/>
              <a:t>custódia</a:t>
            </a:r>
            <a:r>
              <a:rPr lang="pt-BR" dirty="0"/>
              <a:t> de filhos. </a:t>
            </a:r>
          </a:p>
          <a:p>
            <a:r>
              <a:rPr lang="pt-BR" dirty="0"/>
              <a:t>Os transtornos da personalidade </a:t>
            </a:r>
            <a:r>
              <a:rPr lang="pt-BR" dirty="0" err="1"/>
              <a:t>têm</a:t>
            </a:r>
            <a:r>
              <a:rPr lang="pt-BR" dirty="0"/>
              <a:t> elevada </a:t>
            </a:r>
            <a:r>
              <a:rPr lang="pt-BR" dirty="0" err="1"/>
              <a:t>correlação</a:t>
            </a:r>
            <a:r>
              <a:rPr lang="pt-BR" dirty="0"/>
              <a:t> com o comportamento criminoso (70 a 85% dos criminosos), alcoolismo (60 a 70% dos alcoolistas) e abuso de drogas (70 a 90% das pessoas que abusam de drogas) </a:t>
            </a:r>
          </a:p>
          <a:p>
            <a:pPr marL="0" indent="0" algn="r">
              <a:buNone/>
            </a:pPr>
            <a:r>
              <a:rPr lang="pt-BR" dirty="0"/>
              <a:t>(</a:t>
            </a:r>
            <a:r>
              <a:rPr lang="pt-BR" dirty="0" err="1"/>
              <a:t>Svrakic</a:t>
            </a:r>
            <a:r>
              <a:rPr lang="pt-BR" dirty="0"/>
              <a:t> e </a:t>
            </a:r>
            <a:r>
              <a:rPr lang="pt-BR" dirty="0" err="1"/>
              <a:t>Cloninger</a:t>
            </a:r>
            <a:r>
              <a:rPr lang="pt-BR" dirty="0"/>
              <a:t>, 2005).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6761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DCC9D-227B-4BE4-96AE-F3695293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Barreiras ao tratamento...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4CC67D-A4A4-44F2-A0A6-95B4E5A0A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Não perceber o </a:t>
            </a:r>
            <a:r>
              <a:rPr lang="pt-BR" dirty="0" err="1"/>
              <a:t>próprio</a:t>
            </a:r>
            <a:r>
              <a:rPr lang="pt-BR" dirty="0"/>
              <a:t> comportamentos como disfuncionais ou </a:t>
            </a:r>
            <a:r>
              <a:rPr lang="pt-BR" dirty="0" err="1"/>
              <a:t>mal-adaptados</a:t>
            </a:r>
            <a:r>
              <a:rPr lang="pt-BR" dirty="0"/>
              <a:t> como problema; (comportamentos podem ser fonte de orgulho)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3582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470C8-C33F-4433-9181-1DE90186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Prognóstico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B13547-E922-434D-A7B9-F5853861E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Os transtornos da personalidade duram muito tempo, pois </a:t>
            </a:r>
            <a:r>
              <a:rPr lang="pt-BR" dirty="0" err="1"/>
              <a:t>não</a:t>
            </a:r>
            <a:r>
              <a:rPr lang="pt-BR" dirty="0"/>
              <a:t> é </a:t>
            </a:r>
            <a:r>
              <a:rPr lang="pt-BR" dirty="0" err="1"/>
              <a:t>fácil</a:t>
            </a:r>
            <a:r>
              <a:rPr lang="pt-BR" dirty="0"/>
              <a:t> mudar </a:t>
            </a:r>
            <a:r>
              <a:rPr lang="pt-BR" dirty="0" err="1"/>
              <a:t>características</a:t>
            </a:r>
            <a:r>
              <a:rPr lang="pt-BR" dirty="0"/>
              <a:t> da personalidade. </a:t>
            </a:r>
          </a:p>
          <a:p>
            <a:r>
              <a:rPr lang="pt-BR" dirty="0"/>
              <a:t>Persistência dos mesmos comportamentos lhes causam dificuldades ou </a:t>
            </a:r>
            <a:r>
              <a:rPr lang="pt-BR" dirty="0" err="1"/>
              <a:t>angústia</a:t>
            </a:r>
            <a:r>
              <a:rPr lang="pt-BR" dirty="0"/>
              <a:t>.</a:t>
            </a:r>
          </a:p>
          <a:p>
            <a:r>
              <a:rPr lang="pt-BR" dirty="0"/>
              <a:t>Nenhum medicamento </a:t>
            </a:r>
            <a:r>
              <a:rPr lang="pt-BR" dirty="0" err="1"/>
              <a:t>específico</a:t>
            </a:r>
            <a:r>
              <a:rPr lang="pt-BR" dirty="0"/>
              <a:t> altera a personalidade, e a terapia destinada a ajudar os clientes a fazer </a:t>
            </a:r>
            <a:r>
              <a:rPr lang="pt-BR" dirty="0" err="1"/>
              <a:t>mudanças</a:t>
            </a:r>
            <a:r>
              <a:rPr lang="pt-BR" dirty="0"/>
              <a:t> costuma ser de longo prazo, progredindo muito lentamente. </a:t>
            </a:r>
          </a:p>
        </p:txBody>
      </p:sp>
    </p:spTree>
    <p:extLst>
      <p:ext uri="{BB962C8B-B14F-4D97-AF65-F5344CB8AC3E}">
        <p14:creationId xmlns:p14="http://schemas.microsoft.com/office/powerpoint/2010/main" val="1207726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AA3AFB-672E-43BB-A977-1C08D156E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707" y="532401"/>
            <a:ext cx="8018962" cy="5951526"/>
          </a:xfrm>
        </p:spPr>
        <p:txBody>
          <a:bodyPr>
            <a:normAutofit/>
          </a:bodyPr>
          <a:lstStyle/>
          <a:p>
            <a:r>
              <a:rPr lang="pt-BR" dirty="0"/>
              <a:t>Algumas pessoas com transtornos da personalidade acham que seus problemas se originam dos outros ou do mundo em geral; </a:t>
            </a:r>
            <a:r>
              <a:rPr lang="pt-BR" dirty="0" err="1"/>
              <a:t>não</a:t>
            </a:r>
            <a:r>
              <a:rPr lang="pt-BR" dirty="0"/>
              <a:t> reconhecem que o </a:t>
            </a:r>
            <a:r>
              <a:rPr lang="pt-BR" dirty="0" err="1"/>
              <a:t>próprio</a:t>
            </a:r>
            <a:r>
              <a:rPr lang="pt-BR" dirty="0"/>
              <a:t> comportamento é a fonte da dificuldade. </a:t>
            </a:r>
          </a:p>
          <a:p>
            <a:r>
              <a:rPr lang="pt-BR" dirty="0"/>
              <a:t>Por isso, é </a:t>
            </a:r>
            <a:r>
              <a:rPr lang="pt-BR" dirty="0" err="1"/>
              <a:t>difícil</a:t>
            </a:r>
            <a:r>
              <a:rPr lang="pt-BR" dirty="0"/>
              <a:t> tratar </a:t>
            </a:r>
            <a:r>
              <a:rPr lang="pt-BR" dirty="0" err="1"/>
              <a:t>indivíduos</a:t>
            </a:r>
            <a:r>
              <a:rPr lang="pt-BR" dirty="0"/>
              <a:t> com transtornos da personalidade, o que pode ser frustrante para o enfermeiro e outros cuidadores, assim como para a </a:t>
            </a:r>
            <a:r>
              <a:rPr lang="pt-BR" dirty="0" err="1"/>
              <a:t>família</a:t>
            </a:r>
            <a:r>
              <a:rPr lang="pt-BR" dirty="0"/>
              <a:t> e os amigos. </a:t>
            </a:r>
          </a:p>
          <a:p>
            <a:r>
              <a:rPr lang="pt-BR" dirty="0" err="1"/>
              <a:t>Também</a:t>
            </a:r>
            <a:r>
              <a:rPr lang="pt-BR" dirty="0"/>
              <a:t> há dificuldades no </a:t>
            </a:r>
            <a:r>
              <a:rPr lang="pt-BR" dirty="0" err="1"/>
              <a:t>diagnóstico</a:t>
            </a:r>
            <a:r>
              <a:rPr lang="pt-BR" dirty="0"/>
              <a:t> e no tratamento devido a similaridades e </a:t>
            </a:r>
            <a:r>
              <a:rPr lang="pt-BR" dirty="0" err="1"/>
              <a:t>diferenças</a:t>
            </a:r>
            <a:r>
              <a:rPr lang="pt-BR" dirty="0"/>
              <a:t> sutis entre categorias ou tipos. </a:t>
            </a:r>
          </a:p>
          <a:p>
            <a:r>
              <a:rPr lang="pt-BR" dirty="0"/>
              <a:t>Com </a:t>
            </a:r>
            <a:r>
              <a:rPr lang="pt-BR" dirty="0" err="1"/>
              <a:t>frequência</a:t>
            </a:r>
            <a:r>
              <a:rPr lang="pt-BR" dirty="0"/>
              <a:t> os tipos se </a:t>
            </a:r>
            <a:r>
              <a:rPr lang="pt-BR" dirty="0" err="1"/>
              <a:t>sobrepõem</a:t>
            </a:r>
            <a:r>
              <a:rPr lang="pt-BR" dirty="0"/>
              <a:t>, e muitas pessoas com transtornos da personalidade </a:t>
            </a:r>
            <a:r>
              <a:rPr lang="pt-BR" dirty="0" err="1"/>
              <a:t>também</a:t>
            </a:r>
            <a:r>
              <a:rPr lang="pt-BR" dirty="0"/>
              <a:t> </a:t>
            </a:r>
            <a:r>
              <a:rPr lang="pt-BR" dirty="0" err="1"/>
              <a:t>têm</a:t>
            </a:r>
            <a:r>
              <a:rPr lang="pt-BR" dirty="0"/>
              <a:t> </a:t>
            </a:r>
            <a:r>
              <a:rPr lang="pt-BR" dirty="0" err="1"/>
              <a:t>doenças</a:t>
            </a:r>
            <a:r>
              <a:rPr lang="pt-BR" dirty="0"/>
              <a:t> mentais </a:t>
            </a:r>
            <a:r>
              <a:rPr lang="pt-BR" dirty="0" err="1"/>
              <a:t>comórbidos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1202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DB5941-628B-4FDB-A356-DDE5E1D11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857" y="659433"/>
            <a:ext cx="8382829" cy="58341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TEORIAS BIOLÓGICAS</a:t>
            </a:r>
          </a:p>
          <a:p>
            <a:r>
              <a:rPr lang="pt-BR" dirty="0"/>
              <a:t>A personalidade desenvolve-se por meio da </a:t>
            </a:r>
            <a:r>
              <a:rPr lang="pt-BR" dirty="0" err="1"/>
              <a:t>interação</a:t>
            </a:r>
            <a:r>
              <a:rPr lang="pt-BR" dirty="0"/>
              <a:t> entre </a:t>
            </a:r>
            <a:r>
              <a:rPr lang="pt-BR" dirty="0" err="1"/>
              <a:t>disposições</a:t>
            </a:r>
            <a:r>
              <a:rPr lang="pt-BR" dirty="0"/>
              <a:t> </a:t>
            </a:r>
            <a:r>
              <a:rPr lang="pt-BR" dirty="0" err="1"/>
              <a:t>hereditárias</a:t>
            </a:r>
            <a:r>
              <a:rPr lang="pt-BR" dirty="0"/>
              <a:t> e </a:t>
            </a:r>
            <a:r>
              <a:rPr lang="pt-BR" dirty="0" err="1"/>
              <a:t>influências</a:t>
            </a:r>
            <a:r>
              <a:rPr lang="pt-BR" dirty="0"/>
              <a:t> ambientais. Temperamento refere-se a processos </a:t>
            </a:r>
            <a:r>
              <a:rPr lang="pt-BR" dirty="0" err="1"/>
              <a:t>biológicos</a:t>
            </a:r>
            <a:r>
              <a:rPr lang="pt-BR" dirty="0"/>
              <a:t> de </a:t>
            </a:r>
            <a:r>
              <a:rPr lang="pt-BR" dirty="0" err="1"/>
              <a:t>sensações</a:t>
            </a:r>
            <a:r>
              <a:rPr lang="pt-BR" dirty="0"/>
              <a:t>, </a:t>
            </a:r>
            <a:r>
              <a:rPr lang="pt-BR" dirty="0" err="1"/>
              <a:t>associações</a:t>
            </a:r>
            <a:r>
              <a:rPr lang="pt-BR" dirty="0"/>
              <a:t> e </a:t>
            </a:r>
            <a:r>
              <a:rPr lang="pt-BR" dirty="0" err="1"/>
              <a:t>motivações</a:t>
            </a:r>
            <a:r>
              <a:rPr lang="pt-BR" dirty="0"/>
              <a:t> subjacentes à </a:t>
            </a:r>
            <a:r>
              <a:rPr lang="pt-BR" dirty="0" err="1"/>
              <a:t>integração</a:t>
            </a:r>
            <a:r>
              <a:rPr lang="pt-BR" dirty="0"/>
              <a:t> de habilidades e </a:t>
            </a:r>
            <a:r>
              <a:rPr lang="pt-BR" dirty="0" err="1"/>
              <a:t>hábitos</a:t>
            </a:r>
            <a:r>
              <a:rPr lang="pt-BR" dirty="0"/>
              <a:t> baseados na </a:t>
            </a:r>
            <a:r>
              <a:rPr lang="pt-BR" dirty="0" err="1"/>
              <a:t>emoção</a:t>
            </a:r>
            <a:r>
              <a:rPr lang="pt-BR" dirty="0"/>
              <a:t>. </a:t>
            </a:r>
            <a:r>
              <a:rPr lang="pt-BR" dirty="0" err="1"/>
              <a:t>Diferenças</a:t>
            </a:r>
            <a:r>
              <a:rPr lang="pt-BR" dirty="0"/>
              <a:t> </a:t>
            </a:r>
            <a:r>
              <a:rPr lang="pt-BR" dirty="0" err="1"/>
              <a:t>genéticas</a:t>
            </a:r>
            <a:r>
              <a:rPr lang="pt-BR" dirty="0"/>
              <a:t> </a:t>
            </a:r>
            <a:r>
              <a:rPr lang="pt-BR" dirty="0" err="1"/>
              <a:t>são</a:t>
            </a:r>
            <a:r>
              <a:rPr lang="pt-BR" dirty="0"/>
              <a:t> </a:t>
            </a:r>
            <a:r>
              <a:rPr lang="pt-BR" dirty="0" err="1"/>
              <a:t>responsáveis</a:t>
            </a:r>
            <a:r>
              <a:rPr lang="pt-BR" dirty="0"/>
              <a:t> por cerca de 50% das </a:t>
            </a:r>
            <a:r>
              <a:rPr lang="pt-BR" dirty="0" err="1"/>
              <a:t>variações</a:t>
            </a:r>
            <a:r>
              <a:rPr lang="pt-BR" dirty="0"/>
              <a:t> de </a:t>
            </a:r>
            <a:r>
              <a:rPr lang="pt-BR" dirty="0" err="1"/>
              <a:t>traços</a:t>
            </a:r>
            <a:r>
              <a:rPr lang="pt-BR" dirty="0"/>
              <a:t> do temperamento.</a:t>
            </a:r>
          </a:p>
          <a:p>
            <a:r>
              <a:rPr lang="pt-BR" dirty="0">
                <a:solidFill>
                  <a:srgbClr val="FF0000"/>
                </a:solidFill>
              </a:rPr>
              <a:t>Os quatro </a:t>
            </a:r>
            <a:r>
              <a:rPr lang="pt-BR" dirty="0" err="1">
                <a:solidFill>
                  <a:srgbClr val="FF0000"/>
                </a:solidFill>
              </a:rPr>
              <a:t>traços</a:t>
            </a:r>
            <a:r>
              <a:rPr lang="pt-BR" dirty="0">
                <a:solidFill>
                  <a:srgbClr val="FF0000"/>
                </a:solidFill>
              </a:rPr>
              <a:t> do temperamento </a:t>
            </a:r>
            <a:r>
              <a:rPr lang="pt-BR" dirty="0" err="1">
                <a:solidFill>
                  <a:srgbClr val="FF0000"/>
                </a:solidFill>
              </a:rPr>
              <a:t>são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b="1" dirty="0"/>
              <a:t>esquiva ao dano, busca de novidades, </a:t>
            </a:r>
            <a:r>
              <a:rPr lang="pt-BR" b="1" dirty="0" err="1"/>
              <a:t>dependência</a:t>
            </a:r>
            <a:r>
              <a:rPr lang="pt-BR" b="1" dirty="0"/>
              <a:t> de recompensa e </a:t>
            </a:r>
            <a:r>
              <a:rPr lang="pt-BR" b="1" dirty="0" err="1"/>
              <a:t>persistência</a:t>
            </a:r>
            <a:r>
              <a:rPr lang="pt-BR" b="1" dirty="0"/>
              <a:t>.</a:t>
            </a:r>
            <a:r>
              <a:rPr lang="pt-BR" dirty="0"/>
              <a:t> Cada um desses quatro </a:t>
            </a:r>
            <a:r>
              <a:rPr lang="pt-BR" dirty="0" err="1"/>
              <a:t>traços</a:t>
            </a:r>
            <a:r>
              <a:rPr lang="pt-BR" dirty="0"/>
              <a:t> geneticamente influenciados afeta as respostas </a:t>
            </a:r>
            <a:r>
              <a:rPr lang="pt-BR" dirty="0" err="1"/>
              <a:t>automáticas</a:t>
            </a:r>
            <a:r>
              <a:rPr lang="pt-BR" dirty="0"/>
              <a:t> a certas </a:t>
            </a:r>
            <a:r>
              <a:rPr lang="pt-BR" dirty="0" err="1"/>
              <a:t>situações</a:t>
            </a:r>
            <a:r>
              <a:rPr lang="pt-BR" dirty="0"/>
              <a:t>. Esses </a:t>
            </a:r>
            <a:r>
              <a:rPr lang="pt-BR" dirty="0" err="1"/>
              <a:t>padrões</a:t>
            </a:r>
            <a:r>
              <a:rPr lang="pt-BR" dirty="0"/>
              <a:t> de resposta fixam-se em torno dos 2 a 3 anos de idade (</a:t>
            </a:r>
            <a:r>
              <a:rPr lang="pt-BR" dirty="0" err="1"/>
              <a:t>Svrakic</a:t>
            </a:r>
            <a:r>
              <a:rPr lang="pt-BR" dirty="0"/>
              <a:t> e </a:t>
            </a:r>
            <a:r>
              <a:rPr lang="pt-BR" dirty="0" err="1"/>
              <a:t>Cloninger</a:t>
            </a:r>
            <a:r>
              <a:rPr lang="pt-BR" dirty="0"/>
              <a:t>, 2005).</a:t>
            </a:r>
          </a:p>
        </p:txBody>
      </p:sp>
    </p:spTree>
    <p:extLst>
      <p:ext uri="{BB962C8B-B14F-4D97-AF65-F5344CB8AC3E}">
        <p14:creationId xmlns:p14="http://schemas.microsoft.com/office/powerpoint/2010/main" val="1844825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8C0EBA-B6F9-4AB4-B61A-F6613C47A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85" y="394390"/>
            <a:ext cx="8091280" cy="6463610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/>
              <a:t>Pessoas com elevada esquiva ao dano </a:t>
            </a:r>
            <a:r>
              <a:rPr lang="pt-BR" dirty="0"/>
              <a:t>exibem medo da incerteza, </a:t>
            </a:r>
            <a:r>
              <a:rPr lang="pt-BR" dirty="0" err="1"/>
              <a:t>inibição</a:t>
            </a:r>
            <a:r>
              <a:rPr lang="pt-BR" dirty="0"/>
              <a:t> social, timidez com estranhos, </a:t>
            </a:r>
            <a:r>
              <a:rPr lang="pt-BR" dirty="0" err="1"/>
              <a:t>rápida</a:t>
            </a:r>
            <a:r>
              <a:rPr lang="pt-BR" dirty="0"/>
              <a:t> </a:t>
            </a:r>
            <a:r>
              <a:rPr lang="pt-BR" dirty="0" err="1"/>
              <a:t>fatigabilidade</a:t>
            </a:r>
            <a:r>
              <a:rPr lang="pt-BR" dirty="0"/>
              <a:t> e </a:t>
            </a:r>
            <a:r>
              <a:rPr lang="pt-BR" dirty="0" err="1"/>
              <a:t>preocupação</a:t>
            </a:r>
            <a:r>
              <a:rPr lang="pt-BR" dirty="0"/>
              <a:t> pessimista relacionada à </a:t>
            </a:r>
            <a:r>
              <a:rPr lang="pt-BR" dirty="0" err="1"/>
              <a:t>antecipação</a:t>
            </a:r>
            <a:r>
              <a:rPr lang="pt-BR" dirty="0"/>
              <a:t> de problemas. Quem tem baixa esquiva ao dano é despreocupado, cheio de energia, extrovertido e otimista. Comportamentos com elevada esquiva ao dano podem resultar em </a:t>
            </a:r>
            <a:r>
              <a:rPr lang="pt-BR" dirty="0" err="1"/>
              <a:t>inibição</a:t>
            </a:r>
            <a:r>
              <a:rPr lang="pt-BR" dirty="0"/>
              <a:t> </a:t>
            </a:r>
            <a:r>
              <a:rPr lang="pt-BR" dirty="0" err="1"/>
              <a:t>mal-adaptativa</a:t>
            </a:r>
            <a:r>
              <a:rPr lang="pt-BR" dirty="0"/>
              <a:t> e ansiedade excessiva. Comportamentos com baixa esquiva ao dano podem resultar em otimismo desprotegido e </a:t>
            </a:r>
            <a:r>
              <a:rPr lang="pt-BR" dirty="0" err="1"/>
              <a:t>ausência</a:t>
            </a:r>
            <a:r>
              <a:rPr lang="pt-BR" dirty="0"/>
              <a:t> de resposta a dano ou perigo.</a:t>
            </a:r>
          </a:p>
          <a:p>
            <a:r>
              <a:rPr lang="pt-BR" b="1" dirty="0"/>
              <a:t>O temperamento de elevada busca de novidades </a:t>
            </a:r>
            <a:r>
              <a:rPr lang="pt-BR" dirty="0"/>
              <a:t>resulta em uma pessoa </a:t>
            </a:r>
            <a:r>
              <a:rPr lang="pt-BR" dirty="0" err="1"/>
              <a:t>rápida</a:t>
            </a:r>
            <a:r>
              <a:rPr lang="pt-BR" dirty="0"/>
              <a:t> e calorosa, curiosa, impulsiva, extravagante e desorganizada. Fica chateada facilmente, distraindo-se com a vida </a:t>
            </a:r>
            <a:r>
              <a:rPr lang="pt-BR" dirty="0" err="1"/>
              <a:t>diária</a:t>
            </a:r>
            <a:r>
              <a:rPr lang="pt-BR" dirty="0"/>
              <a:t>, propensa a surtos de raiva e inconstante nos relacionamentos. Aquele que tem baixa busca de novidades possui temperamento lento, é estoico, meditativo, frugal, reservado, ordeiro e tolerante com a monotonia; pode ser que adote uma rotina de atividades.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454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0DDEB3-82A2-44AC-A897-835FFA0D8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10" y="313509"/>
            <a:ext cx="8462341" cy="5533874"/>
          </a:xfrm>
        </p:spPr>
        <p:txBody>
          <a:bodyPr>
            <a:noAutofit/>
          </a:bodyPr>
          <a:lstStyle/>
          <a:p>
            <a:r>
              <a:rPr lang="pt-BR" sz="2400" b="1" dirty="0"/>
              <a:t>A </a:t>
            </a:r>
            <a:r>
              <a:rPr lang="pt-BR" sz="2400" b="1" dirty="0" err="1"/>
              <a:t>dependência</a:t>
            </a:r>
            <a:r>
              <a:rPr lang="pt-BR" sz="2400" b="1" dirty="0"/>
              <a:t> de recompensa </a:t>
            </a:r>
            <a:r>
              <a:rPr lang="pt-BR" sz="2400" dirty="0"/>
              <a:t>define uma pessoa que responde a pistas sociais. Quem tem elevada </a:t>
            </a:r>
            <a:r>
              <a:rPr lang="pt-BR" sz="2400" dirty="0" err="1"/>
              <a:t>dependência</a:t>
            </a:r>
            <a:r>
              <a:rPr lang="pt-BR" sz="2400" dirty="0"/>
              <a:t> de recompensas é compassivo, </a:t>
            </a:r>
            <a:r>
              <a:rPr lang="pt-BR" sz="2400" dirty="0" err="1"/>
              <a:t>sensível</a:t>
            </a:r>
            <a:r>
              <a:rPr lang="pt-BR" sz="2400" dirty="0"/>
              <a:t>, </a:t>
            </a:r>
            <a:r>
              <a:rPr lang="pt-BR" sz="2400" dirty="0" err="1"/>
              <a:t>sociável</a:t>
            </a:r>
            <a:r>
              <a:rPr lang="pt-BR" sz="2400" dirty="0"/>
              <a:t> e dependente no </a:t>
            </a:r>
            <a:r>
              <a:rPr lang="pt-BR" sz="2400" dirty="0" err="1"/>
              <a:t>âmbito</a:t>
            </a:r>
            <a:r>
              <a:rPr lang="pt-BR" sz="2400" dirty="0"/>
              <a:t> social. Pode se tornar muito dependente da </a:t>
            </a:r>
            <a:r>
              <a:rPr lang="pt-BR" sz="2400" dirty="0" err="1"/>
              <a:t>aprovação</a:t>
            </a:r>
            <a:r>
              <a:rPr lang="pt-BR" sz="2400" dirty="0"/>
              <a:t> de outras pessoas e assume prontamente ideias e desejos de outros </a:t>
            </a:r>
            <a:r>
              <a:rPr lang="pt-BR" sz="2400" dirty="0" err="1"/>
              <a:t>indivíduos</a:t>
            </a:r>
            <a:r>
              <a:rPr lang="pt-BR" sz="2400" dirty="0"/>
              <a:t>, sem levar em conta as </a:t>
            </a:r>
            <a:r>
              <a:rPr lang="pt-BR" sz="2400" dirty="0" err="1"/>
              <a:t>próprias</a:t>
            </a:r>
            <a:r>
              <a:rPr lang="pt-BR" sz="2400" dirty="0"/>
              <a:t> </a:t>
            </a:r>
            <a:r>
              <a:rPr lang="pt-BR" sz="2400" dirty="0" err="1"/>
              <a:t>crenças</a:t>
            </a:r>
            <a:r>
              <a:rPr lang="pt-BR" sz="2400" dirty="0"/>
              <a:t> ou desejos. Pessoas com baixa </a:t>
            </a:r>
            <a:r>
              <a:rPr lang="pt-BR" sz="2400" dirty="0" err="1"/>
              <a:t>dependência</a:t>
            </a:r>
            <a:r>
              <a:rPr lang="pt-BR" sz="2400" dirty="0"/>
              <a:t> de recompensa </a:t>
            </a:r>
            <a:r>
              <a:rPr lang="pt-BR" sz="2400" dirty="0" err="1"/>
              <a:t>são</a:t>
            </a:r>
            <a:r>
              <a:rPr lang="pt-BR" sz="2400" dirty="0"/>
              <a:t> </a:t>
            </a:r>
            <a:r>
              <a:rPr lang="pt-BR" sz="2400" dirty="0" err="1"/>
              <a:t>práticas</a:t>
            </a:r>
            <a:r>
              <a:rPr lang="pt-BR" sz="2400" dirty="0"/>
              <a:t>, cheias de energia, frias, socialmente </a:t>
            </a:r>
            <a:r>
              <a:rPr lang="pt-BR" sz="2400" dirty="0" err="1"/>
              <a:t>insensíveis</a:t>
            </a:r>
            <a:r>
              <a:rPr lang="pt-BR" sz="2400" dirty="0"/>
              <a:t>, resolutas e </a:t>
            </a:r>
            <a:r>
              <a:rPr lang="pt-BR" sz="2400" dirty="0" err="1"/>
              <a:t>não</a:t>
            </a:r>
            <a:r>
              <a:rPr lang="pt-BR" sz="2400" dirty="0"/>
              <a:t> se importam em ficar sozinhas. Isso pode resultar em retraimento social, distanciamento, </a:t>
            </a:r>
            <a:r>
              <a:rPr lang="pt-BR" sz="2400" dirty="0" err="1"/>
              <a:t>indiferença</a:t>
            </a:r>
            <a:r>
              <a:rPr lang="pt-BR" sz="2400" dirty="0"/>
              <a:t> e desinteresse pelos outros.</a:t>
            </a:r>
          </a:p>
          <a:p>
            <a:r>
              <a:rPr lang="pt-BR" sz="2400" dirty="0"/>
              <a:t>Pessoas muito </a:t>
            </a:r>
            <a:r>
              <a:rPr lang="pt-BR" sz="2400" b="1" dirty="0"/>
              <a:t>persistentes</a:t>
            </a:r>
            <a:r>
              <a:rPr lang="pt-BR" sz="2400" dirty="0"/>
              <a:t> trabalham duro, </a:t>
            </a:r>
            <a:r>
              <a:rPr lang="pt-BR" sz="2400" dirty="0" err="1"/>
              <a:t>são</a:t>
            </a:r>
            <a:r>
              <a:rPr lang="pt-BR" sz="2400" dirty="0"/>
              <a:t> ambiciosas, </a:t>
            </a:r>
            <a:r>
              <a:rPr lang="pt-BR" sz="2400" dirty="0" err="1"/>
              <a:t>alcançam</a:t>
            </a:r>
            <a:r>
              <a:rPr lang="pt-BR" sz="2400" dirty="0"/>
              <a:t> resultados acima da </a:t>
            </a:r>
            <a:r>
              <a:rPr lang="pt-BR" sz="2400" dirty="0" err="1"/>
              <a:t>média</a:t>
            </a:r>
            <a:r>
              <a:rPr lang="pt-BR" sz="2400" dirty="0"/>
              <a:t>, respondem à fadiga e à </a:t>
            </a:r>
            <a:r>
              <a:rPr lang="pt-BR" sz="2400" dirty="0" err="1"/>
              <a:t>frustração</a:t>
            </a:r>
            <a:r>
              <a:rPr lang="pt-BR" sz="2400" dirty="0"/>
              <a:t> como a um desafio pessoal. Podem ser perseverantes inclusive quando a </a:t>
            </a:r>
            <a:r>
              <a:rPr lang="pt-BR" sz="2400" dirty="0" err="1"/>
              <a:t>situação</a:t>
            </a:r>
            <a:r>
              <a:rPr lang="pt-BR" sz="2400" dirty="0"/>
              <a:t> indica que devem mudar ou parar. Quem tem baixa </a:t>
            </a:r>
            <a:r>
              <a:rPr lang="pt-BR" sz="2400" dirty="0" err="1"/>
              <a:t>persistência</a:t>
            </a:r>
            <a:r>
              <a:rPr lang="pt-BR" sz="2400" dirty="0"/>
              <a:t> é inativo, indolente, </a:t>
            </a:r>
            <a:r>
              <a:rPr lang="pt-BR" sz="2400" dirty="0" err="1"/>
              <a:t>instável</a:t>
            </a:r>
            <a:r>
              <a:rPr lang="pt-BR" sz="2400" dirty="0"/>
              <a:t> e </a:t>
            </a:r>
            <a:r>
              <a:rPr lang="pt-BR" sz="2400" dirty="0" err="1"/>
              <a:t>errático</a:t>
            </a:r>
            <a:r>
              <a:rPr lang="pt-BR" sz="2400" dirty="0"/>
              <a:t>. Tende a desistir com facilidade quando frustrado e raramente luta por conquistas maiores.</a:t>
            </a:r>
          </a:p>
        </p:txBody>
      </p:sp>
    </p:spTree>
    <p:extLst>
      <p:ext uri="{BB962C8B-B14F-4D97-AF65-F5344CB8AC3E}">
        <p14:creationId xmlns:p14="http://schemas.microsoft.com/office/powerpoint/2010/main" val="3397555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1712" y="362585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/>
              <a:t>Esses quatro </a:t>
            </a:r>
            <a:r>
              <a:rPr lang="pt-BR" b="1" dirty="0" err="1"/>
              <a:t>traços</a:t>
            </a:r>
            <a:r>
              <a:rPr lang="pt-BR" b="1" dirty="0"/>
              <a:t> de temperamento geneticamente independentes ocorrem em todas as </a:t>
            </a:r>
            <a:r>
              <a:rPr lang="pt-BR" b="1" dirty="0" err="1"/>
              <a:t>combinações</a:t>
            </a:r>
            <a:r>
              <a:rPr lang="pt-BR" b="1" dirty="0"/>
              <a:t> </a:t>
            </a:r>
            <a:r>
              <a:rPr lang="pt-BR" b="1" dirty="0" err="1"/>
              <a:t>possíveis</a:t>
            </a:r>
            <a:r>
              <a:rPr lang="pt-BR" b="1" dirty="0"/>
              <a:t>. </a:t>
            </a:r>
            <a:r>
              <a:rPr lang="pt-BR" dirty="0"/>
              <a:t>Algumas das </a:t>
            </a:r>
            <a:r>
              <a:rPr lang="pt-BR" dirty="0" err="1"/>
              <a:t>descrições</a:t>
            </a:r>
            <a:r>
              <a:rPr lang="pt-BR" dirty="0"/>
              <a:t> </a:t>
            </a:r>
            <a:r>
              <a:rPr lang="pt-BR" dirty="0" err="1"/>
              <a:t>prévias</a:t>
            </a:r>
            <a:r>
              <a:rPr lang="pt-BR" dirty="0"/>
              <a:t> dos </a:t>
            </a:r>
            <a:r>
              <a:rPr lang="pt-BR" dirty="0" err="1"/>
              <a:t>níveis</a:t>
            </a:r>
            <a:r>
              <a:rPr lang="pt-BR" dirty="0"/>
              <a:t> altos e baixos desses </a:t>
            </a:r>
            <a:r>
              <a:rPr lang="pt-BR" dirty="0" err="1"/>
              <a:t>traços</a:t>
            </a:r>
            <a:r>
              <a:rPr lang="pt-BR" dirty="0"/>
              <a:t> correspondem de uma forma bem </a:t>
            </a:r>
            <a:r>
              <a:rPr lang="pt-BR" dirty="0" err="1"/>
              <a:t>próxima</a:t>
            </a:r>
            <a:r>
              <a:rPr lang="pt-BR" dirty="0"/>
              <a:t> a </a:t>
            </a:r>
            <a:r>
              <a:rPr lang="pt-BR" dirty="0" err="1"/>
              <a:t>descrições</a:t>
            </a:r>
            <a:r>
              <a:rPr lang="pt-BR" dirty="0"/>
              <a:t> dos </a:t>
            </a:r>
            <a:r>
              <a:rPr lang="pt-BR" dirty="0" err="1"/>
              <a:t>vários</a:t>
            </a:r>
            <a:r>
              <a:rPr lang="pt-BR" dirty="0"/>
              <a:t> transtornos da personalidade. </a:t>
            </a:r>
          </a:p>
          <a:p>
            <a:r>
              <a:rPr lang="pt-BR" i="1" dirty="0"/>
              <a:t>Pessoas com transtorno da personalidade antissocial, por exemplo, apresentam baixo </a:t>
            </a:r>
            <a:r>
              <a:rPr lang="pt-BR" i="1" dirty="0" err="1"/>
              <a:t>nível</a:t>
            </a:r>
            <a:r>
              <a:rPr lang="pt-BR" i="1" dirty="0"/>
              <a:t> de </a:t>
            </a:r>
            <a:r>
              <a:rPr lang="pt-BR" i="1" dirty="0" err="1"/>
              <a:t>traços</a:t>
            </a:r>
            <a:r>
              <a:rPr lang="pt-BR" i="1" dirty="0"/>
              <a:t> de esquiva ao dano e </a:t>
            </a:r>
            <a:r>
              <a:rPr lang="pt-BR" i="1" dirty="0" err="1"/>
              <a:t>nível</a:t>
            </a:r>
            <a:r>
              <a:rPr lang="pt-BR" i="1" dirty="0"/>
              <a:t> elevado de </a:t>
            </a:r>
            <a:r>
              <a:rPr lang="pt-BR" i="1" dirty="0" err="1"/>
              <a:t>traços</a:t>
            </a:r>
            <a:r>
              <a:rPr lang="pt-BR" i="1" dirty="0"/>
              <a:t> de busca de novidades</a:t>
            </a:r>
            <a:r>
              <a:rPr lang="pt-BR" dirty="0"/>
              <a:t>, enquanto os que </a:t>
            </a:r>
            <a:r>
              <a:rPr lang="pt-BR" dirty="0" err="1"/>
              <a:t>têm</a:t>
            </a:r>
            <a:r>
              <a:rPr lang="pt-BR" dirty="0"/>
              <a:t> </a:t>
            </a:r>
            <a:r>
              <a:rPr lang="pt-BR" i="1" dirty="0"/>
              <a:t>transtorno da per- </a:t>
            </a:r>
            <a:r>
              <a:rPr lang="pt-BR" i="1" dirty="0" err="1"/>
              <a:t>sonalidade</a:t>
            </a:r>
            <a:r>
              <a:rPr lang="pt-BR" i="1" dirty="0"/>
              <a:t> dependente apresentam </a:t>
            </a:r>
            <a:r>
              <a:rPr lang="pt-BR" i="1" dirty="0" err="1"/>
              <a:t>nível</a:t>
            </a:r>
            <a:r>
              <a:rPr lang="pt-BR" i="1" dirty="0"/>
              <a:t> elevado de </a:t>
            </a:r>
            <a:r>
              <a:rPr lang="pt-BR" i="1" dirty="0" err="1"/>
              <a:t>traços</a:t>
            </a:r>
            <a:r>
              <a:rPr lang="pt-BR" i="1" dirty="0"/>
              <a:t> de </a:t>
            </a:r>
            <a:r>
              <a:rPr lang="pt-BR" i="1" dirty="0" err="1"/>
              <a:t>dependência</a:t>
            </a:r>
            <a:r>
              <a:rPr lang="pt-BR" i="1" dirty="0"/>
              <a:t> de recompensas e esquiva ao dano.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8422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FAB5C5-E63B-4A86-AD22-0F6F9227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48194"/>
            <a:ext cx="8188779" cy="6466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Teorias </a:t>
            </a:r>
            <a:r>
              <a:rPr lang="pt-BR" b="1" dirty="0" err="1">
                <a:solidFill>
                  <a:srgbClr val="FF0000"/>
                </a:solidFill>
              </a:rPr>
              <a:t>psicodinâmicas</a:t>
            </a:r>
            <a:endParaRPr lang="pt-BR" b="1" dirty="0">
              <a:solidFill>
                <a:srgbClr val="FF0000"/>
              </a:solidFill>
            </a:endParaRPr>
          </a:p>
          <a:p>
            <a:r>
              <a:rPr lang="pt-BR" dirty="0"/>
              <a:t>Embora os temperamentos sejam amplamente herdados, aprendizado social, cultura e eventos </a:t>
            </a:r>
            <a:r>
              <a:rPr lang="pt-BR" dirty="0" err="1"/>
              <a:t>aleatórios</a:t>
            </a:r>
            <a:r>
              <a:rPr lang="pt-BR" dirty="0"/>
              <a:t> da vida, </a:t>
            </a:r>
            <a:r>
              <a:rPr lang="pt-BR" dirty="0" err="1"/>
              <a:t>únicos</a:t>
            </a:r>
            <a:r>
              <a:rPr lang="pt-BR" dirty="0"/>
              <a:t> para cada pessoa, influenciam o </a:t>
            </a:r>
            <a:r>
              <a:rPr lang="pt-BR" dirty="0" err="1"/>
              <a:t>caráter</a:t>
            </a:r>
            <a:r>
              <a:rPr lang="pt-BR" dirty="0"/>
              <a:t>. </a:t>
            </a:r>
          </a:p>
          <a:p>
            <a:r>
              <a:rPr lang="pt-BR" dirty="0"/>
              <a:t>O </a:t>
            </a:r>
            <a:r>
              <a:rPr lang="pt-BR" dirty="0" err="1"/>
              <a:t>caráter</a:t>
            </a:r>
            <a:r>
              <a:rPr lang="pt-BR" dirty="0"/>
              <a:t> consiste em conceitos sobre o self e o mundo externo. Desenvolve-se ao longo do tempo, à medida que se entra em contato com pessoas e </a:t>
            </a:r>
            <a:r>
              <a:rPr lang="pt-BR" dirty="0" err="1"/>
              <a:t>situações</a:t>
            </a:r>
            <a:r>
              <a:rPr lang="pt-BR" dirty="0"/>
              <a:t> e </a:t>
            </a:r>
            <a:r>
              <a:rPr lang="pt-BR" dirty="0" err="1"/>
              <a:t>são</a:t>
            </a:r>
            <a:r>
              <a:rPr lang="pt-BR" dirty="0"/>
              <a:t> enfrentados desafios. Foram especificados </a:t>
            </a:r>
            <a:r>
              <a:rPr lang="pt-BR" dirty="0" err="1"/>
              <a:t>três</a:t>
            </a:r>
            <a:r>
              <a:rPr lang="pt-BR" dirty="0"/>
              <a:t> </a:t>
            </a:r>
            <a:r>
              <a:rPr lang="pt-BR" dirty="0" err="1"/>
              <a:t>traços</a:t>
            </a:r>
            <a:r>
              <a:rPr lang="pt-BR" dirty="0"/>
              <a:t> de </a:t>
            </a:r>
            <a:r>
              <a:rPr lang="pt-BR" dirty="0" err="1"/>
              <a:t>caráter</a:t>
            </a:r>
            <a:r>
              <a:rPr lang="pt-BR" dirty="0"/>
              <a:t> principais: </a:t>
            </a:r>
            <a:r>
              <a:rPr lang="pt-BR" b="1" u="sng" dirty="0" err="1"/>
              <a:t>autodirecionamento</a:t>
            </a:r>
            <a:r>
              <a:rPr lang="pt-BR" b="1" u="sng" dirty="0"/>
              <a:t>, </a:t>
            </a:r>
            <a:r>
              <a:rPr lang="pt-BR" b="1" u="sng" dirty="0" err="1"/>
              <a:t>cooperação</a:t>
            </a:r>
            <a:r>
              <a:rPr lang="pt-BR" b="1" u="sng" dirty="0"/>
              <a:t> e </a:t>
            </a:r>
            <a:r>
              <a:rPr lang="pt-BR" b="1" u="sng" dirty="0" err="1"/>
              <a:t>autotranscendência</a:t>
            </a:r>
            <a:r>
              <a:rPr lang="pt-BR" b="1" u="sng" dirty="0"/>
              <a:t>.</a:t>
            </a:r>
            <a:r>
              <a:rPr lang="pt-BR" dirty="0"/>
              <a:t> Quando desenvolvidos por completo, esses </a:t>
            </a:r>
            <a:r>
              <a:rPr lang="pt-BR" dirty="0" err="1"/>
              <a:t>traços</a:t>
            </a:r>
            <a:r>
              <a:rPr lang="pt-BR" dirty="0"/>
              <a:t> de </a:t>
            </a:r>
            <a:r>
              <a:rPr lang="pt-BR" dirty="0" err="1"/>
              <a:t>caráter</a:t>
            </a:r>
            <a:r>
              <a:rPr lang="pt-BR" dirty="0"/>
              <a:t> definem uma personalidade madura (</a:t>
            </a:r>
            <a:r>
              <a:rPr lang="pt-BR" dirty="0" err="1"/>
              <a:t>Svrakic</a:t>
            </a:r>
            <a:r>
              <a:rPr lang="pt-BR" dirty="0"/>
              <a:t> e </a:t>
            </a:r>
            <a:r>
              <a:rPr lang="pt-BR" dirty="0" err="1"/>
              <a:t>Cloninger</a:t>
            </a:r>
            <a:r>
              <a:rPr lang="pt-BR" dirty="0"/>
              <a:t>, 2005).</a:t>
            </a:r>
          </a:p>
        </p:txBody>
      </p:sp>
    </p:spTree>
    <p:extLst>
      <p:ext uri="{BB962C8B-B14F-4D97-AF65-F5344CB8AC3E}">
        <p14:creationId xmlns:p14="http://schemas.microsoft.com/office/powerpoint/2010/main" val="874166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O </a:t>
            </a:r>
            <a:r>
              <a:rPr lang="pt-BR" b="1" dirty="0" err="1"/>
              <a:t>autodirecionamento</a:t>
            </a:r>
            <a:r>
              <a:rPr lang="pt-BR" dirty="0"/>
              <a:t> consiste no grau em que a pessoa é </a:t>
            </a:r>
            <a:r>
              <a:rPr lang="pt-BR" dirty="0" err="1"/>
              <a:t>responsável</a:t>
            </a:r>
            <a:r>
              <a:rPr lang="pt-BR" dirty="0"/>
              <a:t>, </a:t>
            </a:r>
            <a:r>
              <a:rPr lang="pt-BR" dirty="0" err="1"/>
              <a:t>confiável</a:t>
            </a:r>
            <a:r>
              <a:rPr lang="pt-BR" dirty="0"/>
              <a:t>, cheia de recursos, orientada para objetivos e autoconfiante. </a:t>
            </a:r>
          </a:p>
          <a:p>
            <a:r>
              <a:rPr lang="pt-BR" dirty="0"/>
              <a:t>Pessoas </a:t>
            </a:r>
            <a:r>
              <a:rPr lang="pt-BR" dirty="0" err="1">
                <a:solidFill>
                  <a:schemeClr val="accent1"/>
                </a:solidFill>
              </a:rPr>
              <a:t>autodirecionadas</a:t>
            </a:r>
            <a:r>
              <a:rPr lang="pt-BR" dirty="0"/>
              <a:t> </a:t>
            </a:r>
            <a:r>
              <a:rPr lang="pt-BR" dirty="0" err="1"/>
              <a:t>são</a:t>
            </a:r>
            <a:r>
              <a:rPr lang="pt-BR" dirty="0"/>
              <a:t> realistas e eficientes e conseguem adaptar o </a:t>
            </a:r>
            <a:r>
              <a:rPr lang="pt-BR" dirty="0" err="1"/>
              <a:t>próprio</a:t>
            </a:r>
            <a:r>
              <a:rPr lang="pt-BR" dirty="0"/>
              <a:t> comportamento para atingir objetivos. </a:t>
            </a:r>
          </a:p>
          <a:p>
            <a:r>
              <a:rPr lang="pt-BR" dirty="0"/>
              <a:t>Quem tem </a:t>
            </a:r>
            <a:r>
              <a:rPr lang="pt-BR" dirty="0">
                <a:solidFill>
                  <a:srgbClr val="FF0000"/>
                </a:solidFill>
              </a:rPr>
              <a:t>pouco </a:t>
            </a:r>
            <a:r>
              <a:rPr lang="pt-BR" dirty="0" err="1">
                <a:solidFill>
                  <a:srgbClr val="FF0000"/>
                </a:solidFill>
              </a:rPr>
              <a:t>autodirecionamento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reclama de tudo, </a:t>
            </a:r>
            <a:r>
              <a:rPr lang="pt-BR" dirty="0" err="1"/>
              <a:t>não</a:t>
            </a:r>
            <a:r>
              <a:rPr lang="pt-BR" dirty="0"/>
              <a:t> age, é </a:t>
            </a:r>
            <a:r>
              <a:rPr lang="pt-BR" dirty="0" err="1"/>
              <a:t>irresponsável</a:t>
            </a:r>
            <a:r>
              <a:rPr lang="pt-BR" dirty="0"/>
              <a:t> e </a:t>
            </a:r>
            <a:r>
              <a:rPr lang="pt-BR" dirty="0" err="1"/>
              <a:t>não</a:t>
            </a:r>
            <a:r>
              <a:rPr lang="pt-BR" dirty="0"/>
              <a:t> </a:t>
            </a:r>
            <a:r>
              <a:rPr lang="pt-BR" dirty="0" err="1"/>
              <a:t>confiável</a:t>
            </a:r>
            <a:r>
              <a:rPr lang="pt-BR" dirty="0"/>
              <a:t>. </a:t>
            </a:r>
            <a:r>
              <a:rPr lang="pt-BR" dirty="0" err="1"/>
              <a:t>Não</a:t>
            </a:r>
            <a:r>
              <a:rPr lang="pt-BR" dirty="0"/>
              <a:t> consegue definir e </a:t>
            </a:r>
            <a:r>
              <a:rPr lang="pt-BR" dirty="0" err="1"/>
              <a:t>alcançar</a:t>
            </a:r>
            <a:r>
              <a:rPr lang="pt-BR" dirty="0"/>
              <a:t> objetivos significativos.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024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222069"/>
            <a:ext cx="7886700" cy="5954894"/>
          </a:xfrm>
        </p:spPr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  <a:p>
            <a:r>
              <a:rPr lang="pt-BR" dirty="0"/>
              <a:t>A </a:t>
            </a:r>
            <a:r>
              <a:rPr lang="pt-BR" b="1" dirty="0" err="1"/>
              <a:t>cooperação</a:t>
            </a:r>
            <a:r>
              <a:rPr lang="pt-BR" b="1" dirty="0"/>
              <a:t> </a:t>
            </a:r>
            <a:r>
              <a:rPr lang="pt-BR" dirty="0"/>
              <a:t>refere-se ao grau em que o </a:t>
            </a:r>
            <a:r>
              <a:rPr lang="pt-BR" dirty="0" err="1"/>
              <a:t>indivíduo</a:t>
            </a:r>
            <a:r>
              <a:rPr lang="pt-BR" dirty="0"/>
              <a:t> </a:t>
            </a:r>
            <a:r>
              <a:rPr lang="pt-BR" dirty="0" err="1"/>
              <a:t>ve</a:t>
            </a:r>
            <a:r>
              <a:rPr lang="pt-BR" dirty="0"/>
              <a:t>̂ a si mesmo como parte integrante da sociedade humana. </a:t>
            </a:r>
          </a:p>
          <a:p>
            <a:r>
              <a:rPr lang="pt-BR" dirty="0"/>
              <a:t>Pessoas </a:t>
            </a:r>
            <a:r>
              <a:rPr lang="pt-BR" dirty="0">
                <a:solidFill>
                  <a:schemeClr val="accent1"/>
                </a:solidFill>
              </a:rPr>
              <a:t>altamente cooperativas </a:t>
            </a:r>
            <a:r>
              <a:rPr lang="pt-BR" dirty="0" err="1"/>
              <a:t>são</a:t>
            </a:r>
            <a:r>
              <a:rPr lang="pt-BR" dirty="0"/>
              <a:t> descritas como quem tem empatia, </a:t>
            </a:r>
            <a:r>
              <a:rPr lang="pt-BR" dirty="0" err="1"/>
              <a:t>tolerância</a:t>
            </a:r>
            <a:r>
              <a:rPr lang="pt-BR" dirty="0"/>
              <a:t>, </a:t>
            </a:r>
            <a:r>
              <a:rPr lang="pt-BR" dirty="0" err="1"/>
              <a:t>compaixão</a:t>
            </a:r>
            <a:r>
              <a:rPr lang="pt-BR" dirty="0"/>
              <a:t>, </a:t>
            </a:r>
            <a:r>
              <a:rPr lang="pt-BR" dirty="0" err="1"/>
              <a:t>princípios</a:t>
            </a:r>
            <a:r>
              <a:rPr lang="pt-BR" dirty="0"/>
              <a:t> e apoia os outros. </a:t>
            </a:r>
          </a:p>
          <a:p>
            <a:r>
              <a:rPr lang="pt-BR" dirty="0"/>
              <a:t>Quem tem </a:t>
            </a:r>
            <a:r>
              <a:rPr lang="pt-BR" dirty="0">
                <a:solidFill>
                  <a:srgbClr val="FF0000"/>
                </a:solidFill>
              </a:rPr>
              <a:t>baixa </a:t>
            </a:r>
            <a:r>
              <a:rPr lang="pt-BR" dirty="0" err="1">
                <a:solidFill>
                  <a:srgbClr val="FF0000"/>
                </a:solidFill>
              </a:rPr>
              <a:t>cooperatividade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é </a:t>
            </a:r>
            <a:r>
              <a:rPr lang="pt-BR" dirty="0" err="1"/>
              <a:t>autoabsorvido</a:t>
            </a:r>
            <a:r>
              <a:rPr lang="pt-BR" dirty="0"/>
              <a:t>, intolerante, </a:t>
            </a:r>
            <a:r>
              <a:rPr lang="pt-BR" dirty="0" err="1"/>
              <a:t>crítico</a:t>
            </a:r>
            <a:r>
              <a:rPr lang="pt-BR" dirty="0"/>
              <a:t>, </a:t>
            </a:r>
            <a:r>
              <a:rPr lang="pt-BR" dirty="0" err="1"/>
              <a:t>imprestável</a:t>
            </a:r>
            <a:r>
              <a:rPr lang="pt-BR" dirty="0"/>
              <a:t>, vingativo e oportunista; ou seja, pensam neles </a:t>
            </a:r>
            <a:r>
              <a:rPr lang="pt-BR" dirty="0" err="1"/>
              <a:t>próprios</a:t>
            </a:r>
            <a:r>
              <a:rPr lang="pt-BR" dirty="0"/>
              <a:t>, sem considerar os direitos e os sentimentos alheios.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814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467088"/>
            <a:ext cx="7886700" cy="4351338"/>
          </a:xfrm>
        </p:spPr>
        <p:txBody>
          <a:bodyPr/>
          <a:lstStyle/>
          <a:p>
            <a:r>
              <a:rPr lang="pt-BR" dirty="0"/>
              <a:t>A </a:t>
            </a:r>
            <a:r>
              <a:rPr lang="pt-BR" b="1" dirty="0" err="1"/>
              <a:t>autotranscendência</a:t>
            </a:r>
            <a:r>
              <a:rPr lang="pt-BR" b="1" dirty="0"/>
              <a:t> </a:t>
            </a:r>
            <a:r>
              <a:rPr lang="pt-BR" dirty="0"/>
              <a:t>descreve o grau em que a pessoa se considera parte integrante do universo. Pessoas </a:t>
            </a:r>
            <a:r>
              <a:rPr lang="pt-BR" dirty="0" err="1"/>
              <a:t>autotranscendentes</a:t>
            </a:r>
            <a:r>
              <a:rPr lang="pt-BR" dirty="0"/>
              <a:t> </a:t>
            </a:r>
            <a:r>
              <a:rPr lang="pt-BR" dirty="0" err="1"/>
              <a:t>são</a:t>
            </a:r>
            <a:r>
              <a:rPr lang="pt-BR" dirty="0"/>
              <a:t> espiritualizadas, despretensiosas, humildes e realizadas. </a:t>
            </a:r>
          </a:p>
          <a:p>
            <a:r>
              <a:rPr lang="pt-BR" dirty="0" err="1"/>
              <a:t>São</a:t>
            </a:r>
            <a:r>
              <a:rPr lang="pt-BR" dirty="0"/>
              <a:t> </a:t>
            </a:r>
            <a:r>
              <a:rPr lang="pt-BR" dirty="0" err="1">
                <a:solidFill>
                  <a:schemeClr val="accent1"/>
                </a:solidFill>
              </a:rPr>
              <a:t>traços</a:t>
            </a:r>
            <a:r>
              <a:rPr lang="pt-BR" dirty="0">
                <a:solidFill>
                  <a:schemeClr val="accent1"/>
                </a:solidFill>
              </a:rPr>
              <a:t> </a:t>
            </a:r>
            <a:r>
              <a:rPr lang="pt-BR" dirty="0" err="1">
                <a:solidFill>
                  <a:schemeClr val="accent1"/>
                </a:solidFill>
              </a:rPr>
              <a:t>úteis</a:t>
            </a:r>
            <a:r>
              <a:rPr lang="pt-BR" dirty="0">
                <a:solidFill>
                  <a:schemeClr val="accent1"/>
                </a:solidFill>
              </a:rPr>
              <a:t> </a:t>
            </a:r>
            <a:r>
              <a:rPr lang="pt-BR" dirty="0"/>
              <a:t>quando se lida com sofrimento, </a:t>
            </a:r>
            <a:r>
              <a:rPr lang="pt-BR" dirty="0" err="1"/>
              <a:t>doença</a:t>
            </a:r>
            <a:r>
              <a:rPr lang="pt-BR" dirty="0"/>
              <a:t> ou morte. Quem tem </a:t>
            </a:r>
            <a:r>
              <a:rPr lang="pt-BR" dirty="0">
                <a:solidFill>
                  <a:srgbClr val="FF0000"/>
                </a:solidFill>
              </a:rPr>
              <a:t>baixa </a:t>
            </a:r>
            <a:r>
              <a:rPr lang="pt-BR" dirty="0" err="1">
                <a:solidFill>
                  <a:srgbClr val="FF0000"/>
                </a:solidFill>
              </a:rPr>
              <a:t>autotranscendência</a:t>
            </a:r>
            <a:r>
              <a:rPr lang="pt-BR" dirty="0"/>
              <a:t> é </a:t>
            </a:r>
            <a:r>
              <a:rPr lang="pt-BR" dirty="0" err="1"/>
              <a:t>prático</a:t>
            </a:r>
            <a:r>
              <a:rPr lang="pt-BR" dirty="0"/>
              <a:t>, autoconsciente, materialista e controlador. Esse </a:t>
            </a:r>
            <a:r>
              <a:rPr lang="pt-BR" dirty="0" err="1"/>
              <a:t>indivíduo</a:t>
            </a:r>
            <a:r>
              <a:rPr lang="pt-BR" dirty="0"/>
              <a:t> pode ter dificuldade em aceitar sofrimento, perda de controle, perdas pessoais e materiais e morte.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5512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A9D0FB-615D-43A4-96F8-D58260F71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483326"/>
            <a:ext cx="8045087" cy="6087291"/>
          </a:xfrm>
        </p:spPr>
        <p:txBody>
          <a:bodyPr>
            <a:normAutofit lnSpcReduction="10000"/>
          </a:bodyPr>
          <a:lstStyle/>
          <a:p>
            <a:r>
              <a:rPr lang="pt-BR" dirty="0"/>
              <a:t>Cada etapa inclui uma tarefa de desenvolvimento associada que a pessoa deve executar para desenvolver uma personalidade madura. Se uma dessas tarefas </a:t>
            </a:r>
            <a:r>
              <a:rPr lang="pt-BR" dirty="0" err="1"/>
              <a:t>não</a:t>
            </a:r>
            <a:r>
              <a:rPr lang="pt-BR" dirty="0"/>
              <a:t> for completada, a capacidade de realizar tarefas de desenvolvimento futuras ficará prejudicada. </a:t>
            </a:r>
          </a:p>
          <a:p>
            <a:r>
              <a:rPr lang="pt-BR" dirty="0"/>
              <a:t>Por exemplo, se a tarefa da </a:t>
            </a:r>
            <a:r>
              <a:rPr lang="pt-BR" dirty="0" err="1"/>
              <a:t>confiança</a:t>
            </a:r>
            <a:r>
              <a:rPr lang="pt-BR" dirty="0"/>
              <a:t> </a:t>
            </a:r>
            <a:r>
              <a:rPr lang="pt-BR" dirty="0" err="1"/>
              <a:t>básica</a:t>
            </a:r>
            <a:r>
              <a:rPr lang="pt-BR" dirty="0"/>
              <a:t> </a:t>
            </a:r>
            <a:r>
              <a:rPr lang="pt-BR" dirty="0" err="1"/>
              <a:t>não</a:t>
            </a:r>
            <a:r>
              <a:rPr lang="pt-BR" dirty="0"/>
              <a:t> for realizada na </a:t>
            </a:r>
            <a:r>
              <a:rPr lang="pt-BR" dirty="0" err="1"/>
              <a:t>infância</a:t>
            </a:r>
            <a:r>
              <a:rPr lang="pt-BR" dirty="0"/>
              <a:t>, isso resultará em </a:t>
            </a:r>
            <a:r>
              <a:rPr lang="pt-BR" dirty="0" err="1"/>
              <a:t>desconfiança</a:t>
            </a:r>
            <a:r>
              <a:rPr lang="pt-BR" dirty="0"/>
              <a:t> e, posteriormente, interferirá no alcance de todas as tarefas futuras. </a:t>
            </a:r>
          </a:p>
          <a:p>
            <a:r>
              <a:rPr lang="pt-BR" dirty="0" err="1"/>
              <a:t>Experiências</a:t>
            </a:r>
            <a:r>
              <a:rPr lang="pt-BR" dirty="0"/>
              <a:t> com </a:t>
            </a:r>
            <a:r>
              <a:rPr lang="pt-BR" dirty="0" err="1"/>
              <a:t>família</a:t>
            </a:r>
            <a:r>
              <a:rPr lang="pt-BR" dirty="0"/>
              <a:t>, colegas e outros podem influenciar de modo significativo o desenvolvimento psicossocial. </a:t>
            </a:r>
          </a:p>
          <a:p>
            <a:r>
              <a:rPr lang="pt-BR" dirty="0"/>
              <a:t>A </a:t>
            </a:r>
            <a:r>
              <a:rPr lang="pt-BR" dirty="0" err="1"/>
              <a:t>educação</a:t>
            </a:r>
            <a:r>
              <a:rPr lang="pt-BR" dirty="0"/>
              <a:t> social na </a:t>
            </a:r>
            <a:r>
              <a:rPr lang="pt-BR" dirty="0" err="1"/>
              <a:t>família</a:t>
            </a:r>
            <a:r>
              <a:rPr lang="pt-BR" dirty="0"/>
              <a:t> cria um ambiente que pode apoiar ou oprimir o desenvolvimento do </a:t>
            </a:r>
            <a:r>
              <a:rPr lang="pt-BR" dirty="0" err="1"/>
              <a:t>caráter</a:t>
            </a:r>
            <a:r>
              <a:rPr lang="pt-BR" dirty="0"/>
              <a:t> </a:t>
            </a:r>
            <a:r>
              <a:rPr lang="pt-BR" dirty="0" err="1"/>
              <a:t>específico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336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30E9F4-4F8D-4BB2-A4C1-FB7FC900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3E46C3-60B3-40CB-9A51-A4FEA4304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 Por exemplo, um ambiente familiar que </a:t>
            </a:r>
            <a:r>
              <a:rPr lang="pt-BR" dirty="0" err="1"/>
              <a:t>não</a:t>
            </a:r>
            <a:r>
              <a:rPr lang="pt-BR" dirty="0"/>
              <a:t> valoriza nem demonstra </a:t>
            </a:r>
            <a:r>
              <a:rPr lang="pt-BR" dirty="0" err="1"/>
              <a:t>cooperação</a:t>
            </a:r>
            <a:r>
              <a:rPr lang="pt-BR" dirty="0"/>
              <a:t> com os outros (</a:t>
            </a:r>
            <a:r>
              <a:rPr lang="pt-BR" dirty="0" err="1"/>
              <a:t>compaixão</a:t>
            </a:r>
            <a:r>
              <a:rPr lang="pt-BR" dirty="0"/>
              <a:t>, </a:t>
            </a:r>
            <a:r>
              <a:rPr lang="pt-BR" dirty="0" err="1"/>
              <a:t>tolerância</a:t>
            </a:r>
            <a:r>
              <a:rPr lang="pt-BR" dirty="0"/>
              <a:t>) deixa de apoiar o desenvolvimento desse </a:t>
            </a:r>
            <a:r>
              <a:rPr lang="pt-BR" dirty="0" err="1"/>
              <a:t>traço</a:t>
            </a:r>
            <a:r>
              <a:rPr lang="pt-BR" dirty="0"/>
              <a:t> nos filhos. </a:t>
            </a:r>
          </a:p>
          <a:p>
            <a:r>
              <a:rPr lang="pt-BR" dirty="0"/>
              <a:t>De modo semelhante, a pessoa que, ao crescer, tem dificuldades ou falta de apoio no relacionamento com os colegas pode ter dificuldades a vida toda na </a:t>
            </a:r>
            <a:r>
              <a:rPr lang="pt-BR" dirty="0" err="1"/>
              <a:t>relação</a:t>
            </a:r>
            <a:r>
              <a:rPr lang="pt-BR" dirty="0"/>
              <a:t> com outros </a:t>
            </a:r>
            <a:r>
              <a:rPr lang="pt-BR" dirty="0" err="1"/>
              <a:t>indivíduos</a:t>
            </a:r>
            <a:r>
              <a:rPr lang="pt-BR" dirty="0"/>
              <a:t> e na </a:t>
            </a:r>
            <a:r>
              <a:rPr lang="pt-BR" dirty="0" err="1"/>
              <a:t>formação</a:t>
            </a:r>
            <a:r>
              <a:rPr lang="pt-BR" dirty="0"/>
              <a:t> de </a:t>
            </a:r>
            <a:r>
              <a:rPr lang="pt-BR" dirty="0" err="1"/>
              <a:t>relações</a:t>
            </a:r>
            <a:r>
              <a:rPr lang="pt-BR" dirty="0"/>
              <a:t> </a:t>
            </a:r>
            <a:r>
              <a:rPr lang="pt-BR" dirty="0" err="1"/>
              <a:t>satisfatórias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0596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F4D796-00EC-4862-BCFE-237825BB9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335" y="349522"/>
            <a:ext cx="7886700" cy="4351338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Em resumo, a personalidade desenvolve-se em resposta a </a:t>
            </a:r>
            <a:r>
              <a:rPr lang="pt-BR" dirty="0" err="1"/>
              <a:t>disposições</a:t>
            </a:r>
            <a:r>
              <a:rPr lang="pt-BR" dirty="0"/>
              <a:t> inatas (temperamento) e </a:t>
            </a:r>
            <a:r>
              <a:rPr lang="pt-BR" dirty="0" err="1"/>
              <a:t>influências</a:t>
            </a:r>
            <a:r>
              <a:rPr lang="pt-BR" dirty="0"/>
              <a:t> ambientais (</a:t>
            </a:r>
            <a:r>
              <a:rPr lang="pt-BR" dirty="0" err="1"/>
              <a:t>caráter</a:t>
            </a:r>
            <a:r>
              <a:rPr lang="pt-BR" dirty="0"/>
              <a:t>), que </a:t>
            </a:r>
            <a:r>
              <a:rPr lang="pt-BR" dirty="0" err="1"/>
              <a:t>são</a:t>
            </a:r>
            <a:r>
              <a:rPr lang="pt-BR" dirty="0"/>
              <a:t> </a:t>
            </a:r>
            <a:r>
              <a:rPr lang="pt-BR" dirty="0" err="1"/>
              <a:t>experiências</a:t>
            </a:r>
            <a:r>
              <a:rPr lang="pt-BR" dirty="0"/>
              <a:t> </a:t>
            </a:r>
            <a:r>
              <a:rPr lang="pt-BR" dirty="0" err="1"/>
              <a:t>únicas</a:t>
            </a:r>
            <a:r>
              <a:rPr lang="pt-BR" dirty="0"/>
              <a:t> de cada um. </a:t>
            </a:r>
          </a:p>
          <a:p>
            <a:r>
              <a:rPr lang="pt-BR" dirty="0"/>
              <a:t>Ocorrem transtornos da personalidade quando a </a:t>
            </a:r>
            <a:r>
              <a:rPr lang="pt-BR" dirty="0" err="1"/>
              <a:t>combinação</a:t>
            </a:r>
            <a:r>
              <a:rPr lang="pt-BR" dirty="0"/>
              <a:t> do desenvolvimento do temperamento e do </a:t>
            </a:r>
            <a:r>
              <a:rPr lang="pt-BR" dirty="0" err="1"/>
              <a:t>caráter</a:t>
            </a:r>
            <a:r>
              <a:rPr lang="pt-BR" dirty="0"/>
              <a:t> produz modos </a:t>
            </a:r>
            <a:r>
              <a:rPr lang="pt-BR" dirty="0" err="1"/>
              <a:t>mal-adaptados</a:t>
            </a:r>
            <a:r>
              <a:rPr lang="pt-BR" dirty="0"/>
              <a:t> e </a:t>
            </a:r>
            <a:r>
              <a:rPr lang="pt-BR" dirty="0" err="1"/>
              <a:t>inflexíveis</a:t>
            </a:r>
            <a:r>
              <a:rPr lang="pt-BR" dirty="0"/>
              <a:t> de ver a si mesmo, enfrentar o mundo e relacionar-se com os outros.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8296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739</TotalTime>
  <Words>2628</Words>
  <Application>Microsoft Office PowerPoint</Application>
  <PresentationFormat>Apresentação na tela (4:3)</PresentationFormat>
  <Paragraphs>86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Tema do Office</vt:lpstr>
      <vt:lpstr>ENFERMAGEM EM SAÚDE MENTAL  6º sem  AULA 9  TRANSTORNOS DE PERSONALIDADE</vt:lpstr>
      <vt:lpstr>Apresentação do PowerPoint</vt:lpstr>
      <vt:lpstr>Apresentação do PowerPoint</vt:lpstr>
      <vt:lpstr>Embora o conceito de personalidade seja geralmente descrito como padrões de ação, pensamento e sentimento, há mais algumas características para este conceito. São elas: </vt:lpstr>
      <vt:lpstr>Apresentação do PowerPoint</vt:lpstr>
      <vt:lpstr>Apesar de tantas teorias, a mais difundida entre pesquisadores e especialistas atualmente é a teoria dos 5 grandes traços. De acordo com essa teoria, a personalidade das pessoas poderia ser medida em 5 traços principais de personalidade: </vt:lpstr>
      <vt:lpstr>Os transtornos da personalidade são diagnosticados quando traços da personalidade tornam-se inflexíveis e mal-adaptados, interferindo de forma significativa no modo como a pessoa funciona em sociedade ou causando a ela angústia emocional.</vt:lpstr>
      <vt:lpstr>Apresentação do PowerPoint</vt:lpstr>
      <vt:lpstr>Apresentação do PowerPoint</vt:lpstr>
      <vt:lpstr>Apresentação do PowerPoint</vt:lpstr>
      <vt:lpstr>Mais comuns...</vt:lpstr>
      <vt:lpstr>Apresentação do PowerPoint</vt:lpstr>
      <vt:lpstr>Barreiras ao tratamento... </vt:lpstr>
      <vt:lpstr>Prognóstico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notetresead</dc:creator>
  <cp:lastModifiedBy>LIZANDRA FELIX</cp:lastModifiedBy>
  <cp:revision>16</cp:revision>
  <dcterms:created xsi:type="dcterms:W3CDTF">2018-10-16T01:21:52Z</dcterms:created>
  <dcterms:modified xsi:type="dcterms:W3CDTF">2024-09-22T19:54:53Z</dcterms:modified>
</cp:coreProperties>
</file>